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2"/>
  </p:sldMasterIdLst>
  <p:notesMasterIdLst>
    <p:notesMasterId r:id="rId39"/>
  </p:notesMasterIdLst>
  <p:sldIdLst>
    <p:sldId id="256" r:id="rId3"/>
    <p:sldId id="257" r:id="rId4"/>
    <p:sldId id="258" r:id="rId5"/>
    <p:sldId id="259" r:id="rId6"/>
    <p:sldId id="260" r:id="rId7"/>
    <p:sldId id="261" r:id="rId8"/>
    <p:sldId id="316" r:id="rId9"/>
    <p:sldId id="33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9" r:id="rId32"/>
    <p:sldId id="290" r:id="rId33"/>
    <p:sldId id="284" r:id="rId34"/>
    <p:sldId id="285" r:id="rId35"/>
    <p:sldId id="287" r:id="rId36"/>
    <p:sldId id="286" r:id="rId37"/>
    <p:sldId id="291"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Inter" panose="02000503000000020004" pitchFamily="2" charset="0"/>
      <p:regular r:id="rId45"/>
      <p:bold r:id="rId46"/>
    </p:embeddedFont>
    <p:embeddedFont>
      <p:font typeface="Quattrocento Sans" panose="020B05020500000200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dyzO2mhe0miB8m+4UKeeJV22r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9930F3-9A7D-4E19-808A-556E2293686F}">
  <a:tblStyle styleId="{7C9930F3-9A7D-4E19-808A-556E2293686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7"/>
    <p:restoredTop sz="80136"/>
  </p:normalViewPr>
  <p:slideViewPr>
    <p:cSldViewPr snapToGrid="0">
      <p:cViewPr varScale="1">
        <p:scale>
          <a:sx n="97" d="100"/>
          <a:sy n="97" d="100"/>
        </p:scale>
        <p:origin x="1816" y="184"/>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tripleq\Desktop\%20\03_EE451_Parrallel\02_HW\Term_Project\result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tripleq\Desktop\%20\03_EE451_Parrallel\02_HW\Term_Project\resul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tripleq\Desktop\%20\03_EE451_Parrallel\02_HW\Term_Project\resul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tripleq\Desktop\%20\03_EE451_Parrallel\02_HW\Term_Project\resul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tripleq\Desktop\%20\03_EE451_Parrallel\02_HW\Term_Project\resul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tripleq\Desktop\%20\03_EE451_Parrallel\02_HW\Term_Project\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Sheet1!$C$30:$C$31</c:f>
              <c:strCache>
                <c:ptCount val="2"/>
                <c:pt idx="0">
                  <c:v>128</c:v>
                </c:pt>
                <c:pt idx="1">
                  <c:v>memcopy</c:v>
                </c:pt>
              </c:strCache>
            </c:strRef>
          </c:tx>
          <c:spPr>
            <a:solidFill>
              <a:schemeClr val="accent1"/>
            </a:solidFill>
            <a:ln>
              <a:noFill/>
            </a:ln>
            <a:effectLst/>
          </c:spPr>
          <c:invertIfNegative val="0"/>
          <c:cat>
            <c:numRef>
              <c:f>Sheet1!$B$32:$B$39</c:f>
              <c:numCache>
                <c:formatCode>General</c:formatCode>
                <c:ptCount val="8"/>
                <c:pt idx="0">
                  <c:v>1</c:v>
                </c:pt>
                <c:pt idx="1">
                  <c:v>2</c:v>
                </c:pt>
                <c:pt idx="2">
                  <c:v>4</c:v>
                </c:pt>
                <c:pt idx="3">
                  <c:v>8</c:v>
                </c:pt>
                <c:pt idx="4">
                  <c:v>16</c:v>
                </c:pt>
                <c:pt idx="5">
                  <c:v>32</c:v>
                </c:pt>
                <c:pt idx="6">
                  <c:v>64</c:v>
                </c:pt>
                <c:pt idx="7">
                  <c:v>128</c:v>
                </c:pt>
              </c:numCache>
            </c:numRef>
          </c:cat>
          <c:val>
            <c:numRef>
              <c:f>Sheet1!$C$32:$C$39</c:f>
              <c:numCache>
                <c:formatCode>General</c:formatCode>
                <c:ptCount val="8"/>
                <c:pt idx="0">
                  <c:v>229</c:v>
                </c:pt>
                <c:pt idx="1">
                  <c:v>230</c:v>
                </c:pt>
                <c:pt idx="2">
                  <c:v>277</c:v>
                </c:pt>
                <c:pt idx="3">
                  <c:v>267</c:v>
                </c:pt>
                <c:pt idx="4">
                  <c:v>275</c:v>
                </c:pt>
                <c:pt idx="5">
                  <c:v>230</c:v>
                </c:pt>
                <c:pt idx="6">
                  <c:v>252</c:v>
                </c:pt>
                <c:pt idx="7">
                  <c:v>255</c:v>
                </c:pt>
              </c:numCache>
            </c:numRef>
          </c:val>
          <c:extLst>
            <c:ext xmlns:c16="http://schemas.microsoft.com/office/drawing/2014/chart" uri="{C3380CC4-5D6E-409C-BE32-E72D297353CC}">
              <c16:uniqueId val="{00000000-73E3-8C4F-B43D-74140D498FB7}"/>
            </c:ext>
          </c:extLst>
        </c:ser>
        <c:ser>
          <c:idx val="2"/>
          <c:order val="2"/>
          <c:tx>
            <c:strRef>
              <c:f>Sheet1!$E$30:$E$31</c:f>
              <c:strCache>
                <c:ptCount val="2"/>
                <c:pt idx="0">
                  <c:v>64</c:v>
                </c:pt>
                <c:pt idx="1">
                  <c:v>memcopy</c:v>
                </c:pt>
              </c:strCache>
            </c:strRef>
          </c:tx>
          <c:spPr>
            <a:solidFill>
              <a:schemeClr val="accent3"/>
            </a:solidFill>
            <a:ln>
              <a:noFill/>
            </a:ln>
            <a:effectLst/>
          </c:spPr>
          <c:invertIfNegative val="0"/>
          <c:cat>
            <c:numRef>
              <c:f>Sheet1!$B$32:$B$39</c:f>
              <c:numCache>
                <c:formatCode>General</c:formatCode>
                <c:ptCount val="8"/>
                <c:pt idx="0">
                  <c:v>1</c:v>
                </c:pt>
                <c:pt idx="1">
                  <c:v>2</c:v>
                </c:pt>
                <c:pt idx="2">
                  <c:v>4</c:v>
                </c:pt>
                <c:pt idx="3">
                  <c:v>8</c:v>
                </c:pt>
                <c:pt idx="4">
                  <c:v>16</c:v>
                </c:pt>
                <c:pt idx="5">
                  <c:v>32</c:v>
                </c:pt>
                <c:pt idx="6">
                  <c:v>64</c:v>
                </c:pt>
                <c:pt idx="7">
                  <c:v>128</c:v>
                </c:pt>
              </c:numCache>
            </c:numRef>
          </c:cat>
          <c:val>
            <c:numRef>
              <c:f>Sheet1!$E$32:$E$39</c:f>
              <c:numCache>
                <c:formatCode>General</c:formatCode>
                <c:ptCount val="8"/>
                <c:pt idx="0">
                  <c:v>274</c:v>
                </c:pt>
                <c:pt idx="1">
                  <c:v>229</c:v>
                </c:pt>
                <c:pt idx="2">
                  <c:v>229</c:v>
                </c:pt>
                <c:pt idx="3">
                  <c:v>229</c:v>
                </c:pt>
                <c:pt idx="4">
                  <c:v>230</c:v>
                </c:pt>
                <c:pt idx="5">
                  <c:v>230</c:v>
                </c:pt>
                <c:pt idx="6">
                  <c:v>280</c:v>
                </c:pt>
                <c:pt idx="7">
                  <c:v>239</c:v>
                </c:pt>
              </c:numCache>
            </c:numRef>
          </c:val>
          <c:extLst>
            <c:ext xmlns:c16="http://schemas.microsoft.com/office/drawing/2014/chart" uri="{C3380CC4-5D6E-409C-BE32-E72D297353CC}">
              <c16:uniqueId val="{00000001-73E3-8C4F-B43D-74140D498FB7}"/>
            </c:ext>
          </c:extLst>
        </c:ser>
        <c:ser>
          <c:idx val="4"/>
          <c:order val="4"/>
          <c:tx>
            <c:strRef>
              <c:f>Sheet1!$G$30:$G$31</c:f>
              <c:strCache>
                <c:ptCount val="2"/>
                <c:pt idx="0">
                  <c:v>32</c:v>
                </c:pt>
                <c:pt idx="1">
                  <c:v>memcopy</c:v>
                </c:pt>
              </c:strCache>
            </c:strRef>
          </c:tx>
          <c:spPr>
            <a:solidFill>
              <a:schemeClr val="accent5"/>
            </a:solidFill>
            <a:ln>
              <a:noFill/>
            </a:ln>
            <a:effectLst/>
          </c:spPr>
          <c:invertIfNegative val="0"/>
          <c:cat>
            <c:numRef>
              <c:f>Sheet1!$B$32:$B$39</c:f>
              <c:numCache>
                <c:formatCode>General</c:formatCode>
                <c:ptCount val="8"/>
                <c:pt idx="0">
                  <c:v>1</c:v>
                </c:pt>
                <c:pt idx="1">
                  <c:v>2</c:v>
                </c:pt>
                <c:pt idx="2">
                  <c:v>4</c:v>
                </c:pt>
                <c:pt idx="3">
                  <c:v>8</c:v>
                </c:pt>
                <c:pt idx="4">
                  <c:v>16</c:v>
                </c:pt>
                <c:pt idx="5">
                  <c:v>32</c:v>
                </c:pt>
                <c:pt idx="6">
                  <c:v>64</c:v>
                </c:pt>
                <c:pt idx="7">
                  <c:v>128</c:v>
                </c:pt>
              </c:numCache>
            </c:numRef>
          </c:cat>
          <c:val>
            <c:numRef>
              <c:f>Sheet1!$G$32:$G$39</c:f>
              <c:numCache>
                <c:formatCode>General</c:formatCode>
                <c:ptCount val="8"/>
                <c:pt idx="0">
                  <c:v>277</c:v>
                </c:pt>
                <c:pt idx="1">
                  <c:v>229</c:v>
                </c:pt>
                <c:pt idx="2">
                  <c:v>228</c:v>
                </c:pt>
                <c:pt idx="3">
                  <c:v>229</c:v>
                </c:pt>
                <c:pt idx="4">
                  <c:v>230</c:v>
                </c:pt>
                <c:pt idx="5">
                  <c:v>279</c:v>
                </c:pt>
                <c:pt idx="6">
                  <c:v>233</c:v>
                </c:pt>
                <c:pt idx="7">
                  <c:v>237</c:v>
                </c:pt>
              </c:numCache>
            </c:numRef>
          </c:val>
          <c:extLst>
            <c:ext xmlns:c16="http://schemas.microsoft.com/office/drawing/2014/chart" uri="{C3380CC4-5D6E-409C-BE32-E72D297353CC}">
              <c16:uniqueId val="{00000002-73E3-8C4F-B43D-74140D498FB7}"/>
            </c:ext>
          </c:extLst>
        </c:ser>
        <c:dLbls>
          <c:showLegendKey val="0"/>
          <c:showVal val="0"/>
          <c:showCatName val="0"/>
          <c:showSerName val="0"/>
          <c:showPercent val="0"/>
          <c:showBubbleSize val="0"/>
        </c:dLbls>
        <c:gapWidth val="219"/>
        <c:axId val="955062832"/>
        <c:axId val="955064560"/>
      </c:barChart>
      <c:lineChart>
        <c:grouping val="standard"/>
        <c:varyColors val="0"/>
        <c:ser>
          <c:idx val="1"/>
          <c:order val="1"/>
          <c:tx>
            <c:strRef>
              <c:f>Sheet1!$D$30:$D$31</c:f>
              <c:strCache>
                <c:ptCount val="2"/>
                <c:pt idx="0">
                  <c:v>128</c:v>
                </c:pt>
                <c:pt idx="1">
                  <c:v>rendering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Sheet1!$D$32:$D$39</c:f>
              <c:numCache>
                <c:formatCode>General</c:formatCode>
                <c:ptCount val="8"/>
                <c:pt idx="0">
                  <c:v>979</c:v>
                </c:pt>
                <c:pt idx="1">
                  <c:v>621</c:v>
                </c:pt>
                <c:pt idx="2">
                  <c:v>446</c:v>
                </c:pt>
                <c:pt idx="3">
                  <c:v>221</c:v>
                </c:pt>
                <c:pt idx="4">
                  <c:v>196</c:v>
                </c:pt>
                <c:pt idx="5">
                  <c:v>162</c:v>
                </c:pt>
                <c:pt idx="6">
                  <c:v>162</c:v>
                </c:pt>
                <c:pt idx="7">
                  <c:v>160</c:v>
                </c:pt>
              </c:numCache>
            </c:numRef>
          </c:val>
          <c:smooth val="0"/>
          <c:extLst>
            <c:ext xmlns:c16="http://schemas.microsoft.com/office/drawing/2014/chart" uri="{C3380CC4-5D6E-409C-BE32-E72D297353CC}">
              <c16:uniqueId val="{00000003-73E3-8C4F-B43D-74140D498FB7}"/>
            </c:ext>
          </c:extLst>
        </c:ser>
        <c:ser>
          <c:idx val="3"/>
          <c:order val="3"/>
          <c:tx>
            <c:strRef>
              <c:f>Sheet1!$F$30:$F$31</c:f>
              <c:strCache>
                <c:ptCount val="2"/>
                <c:pt idx="0">
                  <c:v>64</c:v>
                </c:pt>
                <c:pt idx="1">
                  <c:v>rendering</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Sheet1!$F$32:$F$39</c:f>
              <c:numCache>
                <c:formatCode>General</c:formatCode>
                <c:ptCount val="8"/>
                <c:pt idx="0">
                  <c:v>646</c:v>
                </c:pt>
                <c:pt idx="1">
                  <c:v>307</c:v>
                </c:pt>
                <c:pt idx="2">
                  <c:v>180</c:v>
                </c:pt>
                <c:pt idx="3">
                  <c:v>100</c:v>
                </c:pt>
                <c:pt idx="4">
                  <c:v>85</c:v>
                </c:pt>
                <c:pt idx="5">
                  <c:v>79</c:v>
                </c:pt>
                <c:pt idx="6">
                  <c:v>94</c:v>
                </c:pt>
                <c:pt idx="7">
                  <c:v>80</c:v>
                </c:pt>
              </c:numCache>
            </c:numRef>
          </c:val>
          <c:smooth val="0"/>
          <c:extLst>
            <c:ext xmlns:c16="http://schemas.microsoft.com/office/drawing/2014/chart" uri="{C3380CC4-5D6E-409C-BE32-E72D297353CC}">
              <c16:uniqueId val="{00000004-73E3-8C4F-B43D-74140D498FB7}"/>
            </c:ext>
          </c:extLst>
        </c:ser>
        <c:ser>
          <c:idx val="5"/>
          <c:order val="5"/>
          <c:tx>
            <c:strRef>
              <c:f>Sheet1!$H$30:$H$31</c:f>
              <c:strCache>
                <c:ptCount val="2"/>
                <c:pt idx="0">
                  <c:v>32</c:v>
                </c:pt>
                <c:pt idx="1">
                  <c:v>rendering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Sheet1!$H$32:$H$39</c:f>
              <c:numCache>
                <c:formatCode>General</c:formatCode>
                <c:ptCount val="8"/>
                <c:pt idx="0">
                  <c:v>323</c:v>
                </c:pt>
                <c:pt idx="1">
                  <c:v>153</c:v>
                </c:pt>
                <c:pt idx="2">
                  <c:v>88</c:v>
                </c:pt>
                <c:pt idx="3">
                  <c:v>50</c:v>
                </c:pt>
                <c:pt idx="4">
                  <c:v>42</c:v>
                </c:pt>
                <c:pt idx="5">
                  <c:v>47</c:v>
                </c:pt>
                <c:pt idx="6">
                  <c:v>39</c:v>
                </c:pt>
                <c:pt idx="7">
                  <c:v>40</c:v>
                </c:pt>
              </c:numCache>
            </c:numRef>
          </c:val>
          <c:smooth val="0"/>
          <c:extLst>
            <c:ext xmlns:c16="http://schemas.microsoft.com/office/drawing/2014/chart" uri="{C3380CC4-5D6E-409C-BE32-E72D297353CC}">
              <c16:uniqueId val="{00000005-73E3-8C4F-B43D-74140D498FB7}"/>
            </c:ext>
          </c:extLst>
        </c:ser>
        <c:dLbls>
          <c:showLegendKey val="0"/>
          <c:showVal val="0"/>
          <c:showCatName val="0"/>
          <c:showSerName val="0"/>
          <c:showPercent val="0"/>
          <c:showBubbleSize val="0"/>
        </c:dLbls>
        <c:marker val="1"/>
        <c:smooth val="0"/>
        <c:axId val="955062832"/>
        <c:axId val="955064560"/>
      </c:lineChart>
      <c:catAx>
        <c:axId val="95506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955064560"/>
        <c:crosses val="autoZero"/>
        <c:auto val="1"/>
        <c:lblAlgn val="ctr"/>
        <c:lblOffset val="100"/>
        <c:tickLblSkip val="1"/>
        <c:noMultiLvlLbl val="0"/>
      </c:catAx>
      <c:valAx>
        <c:axId val="955064560"/>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955062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Sheet1!$C$17:$C$18</c:f>
              <c:strCache>
                <c:ptCount val="2"/>
                <c:pt idx="0">
                  <c:v>128</c:v>
                </c:pt>
                <c:pt idx="1">
                  <c:v>memcopy</c:v>
                </c:pt>
              </c:strCache>
            </c:strRef>
          </c:tx>
          <c:spPr>
            <a:solidFill>
              <a:schemeClr val="accent1"/>
            </a:solidFill>
            <a:ln>
              <a:noFill/>
            </a:ln>
            <a:effectLst/>
          </c:spPr>
          <c:invertIfNegative val="0"/>
          <c:cat>
            <c:numRef>
              <c:f>Sheet1!$B$19:$B$26</c:f>
              <c:numCache>
                <c:formatCode>General</c:formatCode>
                <c:ptCount val="8"/>
                <c:pt idx="0">
                  <c:v>1</c:v>
                </c:pt>
                <c:pt idx="1">
                  <c:v>2</c:v>
                </c:pt>
                <c:pt idx="2">
                  <c:v>4</c:v>
                </c:pt>
                <c:pt idx="3">
                  <c:v>8</c:v>
                </c:pt>
                <c:pt idx="4">
                  <c:v>16</c:v>
                </c:pt>
                <c:pt idx="5">
                  <c:v>32</c:v>
                </c:pt>
                <c:pt idx="6">
                  <c:v>64</c:v>
                </c:pt>
                <c:pt idx="7">
                  <c:v>128</c:v>
                </c:pt>
              </c:numCache>
            </c:numRef>
          </c:cat>
          <c:val>
            <c:numRef>
              <c:f>Sheet1!$C$19:$C$26</c:f>
              <c:numCache>
                <c:formatCode>General</c:formatCode>
                <c:ptCount val="8"/>
                <c:pt idx="0">
                  <c:v>284</c:v>
                </c:pt>
                <c:pt idx="1">
                  <c:v>255</c:v>
                </c:pt>
                <c:pt idx="2">
                  <c:v>228</c:v>
                </c:pt>
                <c:pt idx="3">
                  <c:v>252</c:v>
                </c:pt>
                <c:pt idx="4">
                  <c:v>255</c:v>
                </c:pt>
                <c:pt idx="5">
                  <c:v>234</c:v>
                </c:pt>
                <c:pt idx="6">
                  <c:v>254</c:v>
                </c:pt>
                <c:pt idx="7">
                  <c:v>262</c:v>
                </c:pt>
              </c:numCache>
            </c:numRef>
          </c:val>
          <c:extLst>
            <c:ext xmlns:c16="http://schemas.microsoft.com/office/drawing/2014/chart" uri="{C3380CC4-5D6E-409C-BE32-E72D297353CC}">
              <c16:uniqueId val="{00000000-F1B1-2C47-A1B1-354ADDE5B4EC}"/>
            </c:ext>
          </c:extLst>
        </c:ser>
        <c:ser>
          <c:idx val="2"/>
          <c:order val="2"/>
          <c:tx>
            <c:strRef>
              <c:f>Sheet1!$E$17:$E$18</c:f>
              <c:strCache>
                <c:ptCount val="2"/>
                <c:pt idx="0">
                  <c:v>64</c:v>
                </c:pt>
                <c:pt idx="1">
                  <c:v>memcopy</c:v>
                </c:pt>
              </c:strCache>
            </c:strRef>
          </c:tx>
          <c:spPr>
            <a:solidFill>
              <a:schemeClr val="accent3"/>
            </a:solidFill>
            <a:ln>
              <a:noFill/>
            </a:ln>
            <a:effectLst/>
          </c:spPr>
          <c:invertIfNegative val="0"/>
          <c:cat>
            <c:numRef>
              <c:f>Sheet1!$B$19:$B$26</c:f>
              <c:numCache>
                <c:formatCode>General</c:formatCode>
                <c:ptCount val="8"/>
                <c:pt idx="0">
                  <c:v>1</c:v>
                </c:pt>
                <c:pt idx="1">
                  <c:v>2</c:v>
                </c:pt>
                <c:pt idx="2">
                  <c:v>4</c:v>
                </c:pt>
                <c:pt idx="3">
                  <c:v>8</c:v>
                </c:pt>
                <c:pt idx="4">
                  <c:v>16</c:v>
                </c:pt>
                <c:pt idx="5">
                  <c:v>32</c:v>
                </c:pt>
                <c:pt idx="6">
                  <c:v>64</c:v>
                </c:pt>
                <c:pt idx="7">
                  <c:v>128</c:v>
                </c:pt>
              </c:numCache>
            </c:numRef>
          </c:cat>
          <c:val>
            <c:numRef>
              <c:f>Sheet1!$E$19:$E$26</c:f>
              <c:numCache>
                <c:formatCode>General</c:formatCode>
                <c:ptCount val="8"/>
                <c:pt idx="0">
                  <c:v>237</c:v>
                </c:pt>
                <c:pt idx="1">
                  <c:v>277</c:v>
                </c:pt>
                <c:pt idx="2">
                  <c:v>230</c:v>
                </c:pt>
                <c:pt idx="3">
                  <c:v>249</c:v>
                </c:pt>
                <c:pt idx="4">
                  <c:v>256</c:v>
                </c:pt>
                <c:pt idx="5">
                  <c:v>235</c:v>
                </c:pt>
                <c:pt idx="6">
                  <c:v>254</c:v>
                </c:pt>
                <c:pt idx="7">
                  <c:v>298</c:v>
                </c:pt>
              </c:numCache>
            </c:numRef>
          </c:val>
          <c:extLst>
            <c:ext xmlns:c16="http://schemas.microsoft.com/office/drawing/2014/chart" uri="{C3380CC4-5D6E-409C-BE32-E72D297353CC}">
              <c16:uniqueId val="{00000001-F1B1-2C47-A1B1-354ADDE5B4EC}"/>
            </c:ext>
          </c:extLst>
        </c:ser>
        <c:ser>
          <c:idx val="4"/>
          <c:order val="4"/>
          <c:tx>
            <c:strRef>
              <c:f>Sheet1!$G$17:$G$18</c:f>
              <c:strCache>
                <c:ptCount val="2"/>
                <c:pt idx="0">
                  <c:v>32</c:v>
                </c:pt>
                <c:pt idx="1">
                  <c:v>memcopy</c:v>
                </c:pt>
              </c:strCache>
            </c:strRef>
          </c:tx>
          <c:spPr>
            <a:solidFill>
              <a:schemeClr val="accent5"/>
            </a:solidFill>
            <a:ln>
              <a:noFill/>
            </a:ln>
            <a:effectLst/>
          </c:spPr>
          <c:invertIfNegative val="0"/>
          <c:cat>
            <c:numRef>
              <c:f>Sheet1!$B$19:$B$26</c:f>
              <c:numCache>
                <c:formatCode>General</c:formatCode>
                <c:ptCount val="8"/>
                <c:pt idx="0">
                  <c:v>1</c:v>
                </c:pt>
                <c:pt idx="1">
                  <c:v>2</c:v>
                </c:pt>
                <c:pt idx="2">
                  <c:v>4</c:v>
                </c:pt>
                <c:pt idx="3">
                  <c:v>8</c:v>
                </c:pt>
                <c:pt idx="4">
                  <c:v>16</c:v>
                </c:pt>
                <c:pt idx="5">
                  <c:v>32</c:v>
                </c:pt>
                <c:pt idx="6">
                  <c:v>64</c:v>
                </c:pt>
                <c:pt idx="7">
                  <c:v>128</c:v>
                </c:pt>
              </c:numCache>
            </c:numRef>
          </c:cat>
          <c:val>
            <c:numRef>
              <c:f>Sheet1!$G$19:$G$26</c:f>
              <c:numCache>
                <c:formatCode>General</c:formatCode>
                <c:ptCount val="8"/>
                <c:pt idx="0">
                  <c:v>236</c:v>
                </c:pt>
                <c:pt idx="1">
                  <c:v>249</c:v>
                </c:pt>
                <c:pt idx="2">
                  <c:v>256</c:v>
                </c:pt>
                <c:pt idx="3">
                  <c:v>229</c:v>
                </c:pt>
                <c:pt idx="4">
                  <c:v>277</c:v>
                </c:pt>
                <c:pt idx="5">
                  <c:v>248</c:v>
                </c:pt>
                <c:pt idx="6">
                  <c:v>255</c:v>
                </c:pt>
                <c:pt idx="7">
                  <c:v>241</c:v>
                </c:pt>
              </c:numCache>
            </c:numRef>
          </c:val>
          <c:extLst>
            <c:ext xmlns:c16="http://schemas.microsoft.com/office/drawing/2014/chart" uri="{C3380CC4-5D6E-409C-BE32-E72D297353CC}">
              <c16:uniqueId val="{00000002-F1B1-2C47-A1B1-354ADDE5B4EC}"/>
            </c:ext>
          </c:extLst>
        </c:ser>
        <c:dLbls>
          <c:showLegendKey val="0"/>
          <c:showVal val="0"/>
          <c:showCatName val="0"/>
          <c:showSerName val="0"/>
          <c:showPercent val="0"/>
          <c:showBubbleSize val="0"/>
        </c:dLbls>
        <c:gapWidth val="219"/>
        <c:axId val="1686307744"/>
        <c:axId val="1686309472"/>
      </c:barChart>
      <c:lineChart>
        <c:grouping val="standard"/>
        <c:varyColors val="0"/>
        <c:ser>
          <c:idx val="1"/>
          <c:order val="1"/>
          <c:tx>
            <c:strRef>
              <c:f>Sheet1!$D$17:$D$18</c:f>
              <c:strCache>
                <c:ptCount val="2"/>
                <c:pt idx="0">
                  <c:v>128</c:v>
                </c:pt>
                <c:pt idx="1">
                  <c:v>rendering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Sheet1!$D$19:$D$26</c:f>
              <c:numCache>
                <c:formatCode>General</c:formatCode>
                <c:ptCount val="8"/>
                <c:pt idx="0">
                  <c:v>5175</c:v>
                </c:pt>
                <c:pt idx="1">
                  <c:v>2672</c:v>
                </c:pt>
                <c:pt idx="2">
                  <c:v>1432</c:v>
                </c:pt>
                <c:pt idx="3">
                  <c:v>851</c:v>
                </c:pt>
                <c:pt idx="4">
                  <c:v>716</c:v>
                </c:pt>
                <c:pt idx="5">
                  <c:v>646</c:v>
                </c:pt>
                <c:pt idx="6">
                  <c:v>644</c:v>
                </c:pt>
                <c:pt idx="7">
                  <c:v>742</c:v>
                </c:pt>
              </c:numCache>
            </c:numRef>
          </c:val>
          <c:smooth val="0"/>
          <c:extLst>
            <c:ext xmlns:c16="http://schemas.microsoft.com/office/drawing/2014/chart" uri="{C3380CC4-5D6E-409C-BE32-E72D297353CC}">
              <c16:uniqueId val="{00000003-F1B1-2C47-A1B1-354ADDE5B4EC}"/>
            </c:ext>
          </c:extLst>
        </c:ser>
        <c:ser>
          <c:idx val="3"/>
          <c:order val="3"/>
          <c:tx>
            <c:strRef>
              <c:f>Sheet1!$F$17:$F$18</c:f>
              <c:strCache>
                <c:ptCount val="2"/>
                <c:pt idx="0">
                  <c:v>64</c:v>
                </c:pt>
                <c:pt idx="1">
                  <c:v>rendering</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Sheet1!$F$19:$F$26</c:f>
              <c:numCache>
                <c:formatCode>General</c:formatCode>
                <c:ptCount val="8"/>
                <c:pt idx="0">
                  <c:v>2045</c:v>
                </c:pt>
                <c:pt idx="1">
                  <c:v>1488</c:v>
                </c:pt>
                <c:pt idx="2">
                  <c:v>775</c:v>
                </c:pt>
                <c:pt idx="3">
                  <c:v>422</c:v>
                </c:pt>
                <c:pt idx="4">
                  <c:v>382</c:v>
                </c:pt>
                <c:pt idx="5">
                  <c:v>320</c:v>
                </c:pt>
                <c:pt idx="6">
                  <c:v>321</c:v>
                </c:pt>
                <c:pt idx="7">
                  <c:v>376</c:v>
                </c:pt>
              </c:numCache>
            </c:numRef>
          </c:val>
          <c:smooth val="0"/>
          <c:extLst>
            <c:ext xmlns:c16="http://schemas.microsoft.com/office/drawing/2014/chart" uri="{C3380CC4-5D6E-409C-BE32-E72D297353CC}">
              <c16:uniqueId val="{00000004-F1B1-2C47-A1B1-354ADDE5B4EC}"/>
            </c:ext>
          </c:extLst>
        </c:ser>
        <c:ser>
          <c:idx val="5"/>
          <c:order val="5"/>
          <c:tx>
            <c:strRef>
              <c:f>Sheet1!$H$17:$H$18</c:f>
              <c:strCache>
                <c:ptCount val="2"/>
                <c:pt idx="0">
                  <c:v>32</c:v>
                </c:pt>
                <c:pt idx="1">
                  <c:v>rendering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Sheet1!$H$19:$H$26</c:f>
              <c:numCache>
                <c:formatCode>General</c:formatCode>
                <c:ptCount val="8"/>
                <c:pt idx="0">
                  <c:v>973</c:v>
                </c:pt>
                <c:pt idx="1">
                  <c:v>617</c:v>
                </c:pt>
                <c:pt idx="2">
                  <c:v>431</c:v>
                </c:pt>
                <c:pt idx="3">
                  <c:v>213</c:v>
                </c:pt>
                <c:pt idx="4">
                  <c:v>198</c:v>
                </c:pt>
                <c:pt idx="5">
                  <c:v>163</c:v>
                </c:pt>
                <c:pt idx="6">
                  <c:v>160</c:v>
                </c:pt>
                <c:pt idx="7">
                  <c:v>160</c:v>
                </c:pt>
              </c:numCache>
            </c:numRef>
          </c:val>
          <c:smooth val="0"/>
          <c:extLst>
            <c:ext xmlns:c16="http://schemas.microsoft.com/office/drawing/2014/chart" uri="{C3380CC4-5D6E-409C-BE32-E72D297353CC}">
              <c16:uniqueId val="{00000005-F1B1-2C47-A1B1-354ADDE5B4EC}"/>
            </c:ext>
          </c:extLst>
        </c:ser>
        <c:dLbls>
          <c:showLegendKey val="0"/>
          <c:showVal val="0"/>
          <c:showCatName val="0"/>
          <c:showSerName val="0"/>
          <c:showPercent val="0"/>
          <c:showBubbleSize val="0"/>
        </c:dLbls>
        <c:marker val="1"/>
        <c:smooth val="0"/>
        <c:axId val="1686307744"/>
        <c:axId val="1686309472"/>
      </c:lineChart>
      <c:catAx>
        <c:axId val="168630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686309472"/>
        <c:crosses val="autoZero"/>
        <c:auto val="1"/>
        <c:lblAlgn val="ctr"/>
        <c:lblOffset val="100"/>
        <c:noMultiLvlLbl val="0"/>
      </c:catAx>
      <c:valAx>
        <c:axId val="1686309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68630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Sheet1!$C$4:$C$5</c:f>
              <c:strCache>
                <c:ptCount val="2"/>
                <c:pt idx="0">
                  <c:v>128</c:v>
                </c:pt>
                <c:pt idx="1">
                  <c:v>memcopy</c:v>
                </c:pt>
              </c:strCache>
            </c:strRef>
          </c:tx>
          <c:spPr>
            <a:solidFill>
              <a:schemeClr val="accent1"/>
            </a:solidFill>
            <a:ln>
              <a:noFill/>
            </a:ln>
            <a:effectLst/>
          </c:spPr>
          <c:invertIfNegative val="0"/>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Sheet1!$C$6:$C$13</c:f>
              <c:numCache>
                <c:formatCode>General</c:formatCode>
                <c:ptCount val="8"/>
                <c:pt idx="0">
                  <c:v>257</c:v>
                </c:pt>
                <c:pt idx="1">
                  <c:v>254</c:v>
                </c:pt>
                <c:pt idx="2">
                  <c:v>233</c:v>
                </c:pt>
                <c:pt idx="3">
                  <c:v>229</c:v>
                </c:pt>
                <c:pt idx="4">
                  <c:v>287</c:v>
                </c:pt>
                <c:pt idx="5">
                  <c:v>229</c:v>
                </c:pt>
                <c:pt idx="6">
                  <c:v>259</c:v>
                </c:pt>
                <c:pt idx="7">
                  <c:v>236</c:v>
                </c:pt>
              </c:numCache>
            </c:numRef>
          </c:val>
          <c:extLst>
            <c:ext xmlns:c16="http://schemas.microsoft.com/office/drawing/2014/chart" uri="{C3380CC4-5D6E-409C-BE32-E72D297353CC}">
              <c16:uniqueId val="{00000000-CF27-194D-AB1A-23240ABB9F0F}"/>
            </c:ext>
          </c:extLst>
        </c:ser>
        <c:ser>
          <c:idx val="2"/>
          <c:order val="2"/>
          <c:tx>
            <c:strRef>
              <c:f>Sheet1!$E$4:$E$5</c:f>
              <c:strCache>
                <c:ptCount val="2"/>
                <c:pt idx="0">
                  <c:v>64</c:v>
                </c:pt>
                <c:pt idx="1">
                  <c:v>memcopy</c:v>
                </c:pt>
              </c:strCache>
            </c:strRef>
          </c:tx>
          <c:spPr>
            <a:solidFill>
              <a:schemeClr val="accent3"/>
            </a:solidFill>
            <a:ln>
              <a:noFill/>
            </a:ln>
            <a:effectLst/>
          </c:spPr>
          <c:invertIfNegative val="0"/>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Sheet1!$E$6:$E$13</c:f>
              <c:numCache>
                <c:formatCode>General</c:formatCode>
                <c:ptCount val="8"/>
                <c:pt idx="0">
                  <c:v>233</c:v>
                </c:pt>
                <c:pt idx="1">
                  <c:v>233</c:v>
                </c:pt>
                <c:pt idx="2">
                  <c:v>249</c:v>
                </c:pt>
                <c:pt idx="3">
                  <c:v>254</c:v>
                </c:pt>
                <c:pt idx="4">
                  <c:v>234</c:v>
                </c:pt>
                <c:pt idx="5">
                  <c:v>278</c:v>
                </c:pt>
                <c:pt idx="6">
                  <c:v>259</c:v>
                </c:pt>
                <c:pt idx="7">
                  <c:v>262</c:v>
                </c:pt>
              </c:numCache>
            </c:numRef>
          </c:val>
          <c:extLst>
            <c:ext xmlns:c16="http://schemas.microsoft.com/office/drawing/2014/chart" uri="{C3380CC4-5D6E-409C-BE32-E72D297353CC}">
              <c16:uniqueId val="{00000001-CF27-194D-AB1A-23240ABB9F0F}"/>
            </c:ext>
          </c:extLst>
        </c:ser>
        <c:ser>
          <c:idx val="4"/>
          <c:order val="4"/>
          <c:tx>
            <c:strRef>
              <c:f>Sheet1!$G$4:$G$5</c:f>
              <c:strCache>
                <c:ptCount val="2"/>
                <c:pt idx="0">
                  <c:v>32</c:v>
                </c:pt>
                <c:pt idx="1">
                  <c:v>memcopy</c:v>
                </c:pt>
              </c:strCache>
            </c:strRef>
          </c:tx>
          <c:spPr>
            <a:solidFill>
              <a:schemeClr val="accent5"/>
            </a:solidFill>
            <a:ln>
              <a:noFill/>
            </a:ln>
            <a:effectLst/>
          </c:spPr>
          <c:invertIfNegative val="0"/>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Sheet1!$G$6:$G$13</c:f>
              <c:numCache>
                <c:formatCode>General</c:formatCode>
                <c:ptCount val="8"/>
                <c:pt idx="0">
                  <c:v>251</c:v>
                </c:pt>
                <c:pt idx="1">
                  <c:v>254</c:v>
                </c:pt>
                <c:pt idx="2">
                  <c:v>238</c:v>
                </c:pt>
                <c:pt idx="3">
                  <c:v>229</c:v>
                </c:pt>
                <c:pt idx="4">
                  <c:v>289</c:v>
                </c:pt>
                <c:pt idx="5">
                  <c:v>234</c:v>
                </c:pt>
                <c:pt idx="6">
                  <c:v>261</c:v>
                </c:pt>
                <c:pt idx="7">
                  <c:v>291</c:v>
                </c:pt>
              </c:numCache>
            </c:numRef>
          </c:val>
          <c:extLst>
            <c:ext xmlns:c16="http://schemas.microsoft.com/office/drawing/2014/chart" uri="{C3380CC4-5D6E-409C-BE32-E72D297353CC}">
              <c16:uniqueId val="{00000002-CF27-194D-AB1A-23240ABB9F0F}"/>
            </c:ext>
          </c:extLst>
        </c:ser>
        <c:dLbls>
          <c:showLegendKey val="0"/>
          <c:showVal val="0"/>
          <c:showCatName val="0"/>
          <c:showSerName val="0"/>
          <c:showPercent val="0"/>
          <c:showBubbleSize val="0"/>
        </c:dLbls>
        <c:gapWidth val="219"/>
        <c:axId val="1529862751"/>
        <c:axId val="1529093951"/>
      </c:barChart>
      <c:lineChart>
        <c:grouping val="standard"/>
        <c:varyColors val="0"/>
        <c:ser>
          <c:idx val="1"/>
          <c:order val="1"/>
          <c:tx>
            <c:strRef>
              <c:f>Sheet1!$D$4:$D$5</c:f>
              <c:strCache>
                <c:ptCount val="2"/>
                <c:pt idx="0">
                  <c:v>128</c:v>
                </c:pt>
                <c:pt idx="1">
                  <c:v>rendering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Sheet1!$D$6:$D$13</c:f>
              <c:numCache>
                <c:formatCode>General</c:formatCode>
                <c:ptCount val="8"/>
                <c:pt idx="2">
                  <c:v>5869</c:v>
                </c:pt>
                <c:pt idx="3">
                  <c:v>3417</c:v>
                </c:pt>
                <c:pt idx="4">
                  <c:v>3242</c:v>
                </c:pt>
                <c:pt idx="5">
                  <c:v>2498</c:v>
                </c:pt>
                <c:pt idx="6">
                  <c:v>2984</c:v>
                </c:pt>
                <c:pt idx="7">
                  <c:v>2473</c:v>
                </c:pt>
              </c:numCache>
            </c:numRef>
          </c:val>
          <c:smooth val="0"/>
          <c:extLst>
            <c:ext xmlns:c16="http://schemas.microsoft.com/office/drawing/2014/chart" uri="{C3380CC4-5D6E-409C-BE32-E72D297353CC}">
              <c16:uniqueId val="{00000003-CF27-194D-AB1A-23240ABB9F0F}"/>
            </c:ext>
          </c:extLst>
        </c:ser>
        <c:ser>
          <c:idx val="3"/>
          <c:order val="3"/>
          <c:tx>
            <c:strRef>
              <c:f>Sheet1!$F$4:$F$5</c:f>
              <c:strCache>
                <c:ptCount val="2"/>
                <c:pt idx="0">
                  <c:v>64</c:v>
                </c:pt>
                <c:pt idx="1">
                  <c:v>rendering</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Sheet1!$F$6:$F$13</c:f>
              <c:numCache>
                <c:formatCode>General</c:formatCode>
                <c:ptCount val="8"/>
                <c:pt idx="1">
                  <c:v>4677</c:v>
                </c:pt>
                <c:pt idx="2">
                  <c:v>3059</c:v>
                </c:pt>
                <c:pt idx="3">
                  <c:v>1794</c:v>
                </c:pt>
                <c:pt idx="4">
                  <c:v>1344</c:v>
                </c:pt>
                <c:pt idx="5">
                  <c:v>1521</c:v>
                </c:pt>
                <c:pt idx="6">
                  <c:v>1492</c:v>
                </c:pt>
                <c:pt idx="7">
                  <c:v>1484</c:v>
                </c:pt>
              </c:numCache>
            </c:numRef>
          </c:val>
          <c:smooth val="0"/>
          <c:extLst>
            <c:ext xmlns:c16="http://schemas.microsoft.com/office/drawing/2014/chart" uri="{C3380CC4-5D6E-409C-BE32-E72D297353CC}">
              <c16:uniqueId val="{00000004-CF27-194D-AB1A-23240ABB9F0F}"/>
            </c:ext>
          </c:extLst>
        </c:ser>
        <c:ser>
          <c:idx val="5"/>
          <c:order val="5"/>
          <c:tx>
            <c:strRef>
              <c:f>Sheet1!$H$4:$H$5</c:f>
              <c:strCache>
                <c:ptCount val="2"/>
                <c:pt idx="0">
                  <c:v>32</c:v>
                </c:pt>
                <c:pt idx="1">
                  <c:v>rendering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Sheet1!$B$6:$B$13</c:f>
              <c:numCache>
                <c:formatCode>General</c:formatCode>
                <c:ptCount val="8"/>
                <c:pt idx="0">
                  <c:v>1</c:v>
                </c:pt>
                <c:pt idx="1">
                  <c:v>2</c:v>
                </c:pt>
                <c:pt idx="2">
                  <c:v>4</c:v>
                </c:pt>
                <c:pt idx="3">
                  <c:v>8</c:v>
                </c:pt>
                <c:pt idx="4">
                  <c:v>16</c:v>
                </c:pt>
                <c:pt idx="5">
                  <c:v>32</c:v>
                </c:pt>
                <c:pt idx="6">
                  <c:v>64</c:v>
                </c:pt>
                <c:pt idx="7">
                  <c:v>128</c:v>
                </c:pt>
              </c:numCache>
            </c:numRef>
          </c:cat>
          <c:val>
            <c:numRef>
              <c:f>Sheet1!$H$6:$H$13</c:f>
              <c:numCache>
                <c:formatCode>General</c:formatCode>
                <c:ptCount val="8"/>
                <c:pt idx="0">
                  <c:v>4250</c:v>
                </c:pt>
                <c:pt idx="1">
                  <c:v>2678</c:v>
                </c:pt>
                <c:pt idx="2">
                  <c:v>1498</c:v>
                </c:pt>
                <c:pt idx="3">
                  <c:v>851</c:v>
                </c:pt>
                <c:pt idx="4">
                  <c:v>806</c:v>
                </c:pt>
                <c:pt idx="5">
                  <c:v>647</c:v>
                </c:pt>
                <c:pt idx="6">
                  <c:v>749</c:v>
                </c:pt>
                <c:pt idx="7">
                  <c:v>750</c:v>
                </c:pt>
              </c:numCache>
            </c:numRef>
          </c:val>
          <c:smooth val="0"/>
          <c:extLst>
            <c:ext xmlns:c16="http://schemas.microsoft.com/office/drawing/2014/chart" uri="{C3380CC4-5D6E-409C-BE32-E72D297353CC}">
              <c16:uniqueId val="{00000005-CF27-194D-AB1A-23240ABB9F0F}"/>
            </c:ext>
          </c:extLst>
        </c:ser>
        <c:dLbls>
          <c:showLegendKey val="0"/>
          <c:showVal val="0"/>
          <c:showCatName val="0"/>
          <c:showSerName val="0"/>
          <c:showPercent val="0"/>
          <c:showBubbleSize val="0"/>
        </c:dLbls>
        <c:marker val="1"/>
        <c:smooth val="0"/>
        <c:axId val="1529862751"/>
        <c:axId val="1529093951"/>
      </c:lineChart>
      <c:catAx>
        <c:axId val="152986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529093951"/>
        <c:crosses val="autoZero"/>
        <c:auto val="1"/>
        <c:lblAlgn val="ctr"/>
        <c:lblOffset val="100"/>
        <c:noMultiLvlLbl val="0"/>
      </c:catAx>
      <c:valAx>
        <c:axId val="1529093951"/>
        <c:scaling>
          <c:orientation val="minMax"/>
          <c:max val="6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5298627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CUDA!$C$4</c:f>
              <c:strCache>
                <c:ptCount val="1"/>
                <c:pt idx="0">
                  <c:v>SPP 32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CUDA!$B$5:$B$11</c:f>
              <c:strCache>
                <c:ptCount val="7"/>
                <c:pt idx="0">
                  <c:v>16x16</c:v>
                </c:pt>
                <c:pt idx="1">
                  <c:v>32x32</c:v>
                </c:pt>
                <c:pt idx="2">
                  <c:v>64x64</c:v>
                </c:pt>
                <c:pt idx="3">
                  <c:v>128x128</c:v>
                </c:pt>
                <c:pt idx="4">
                  <c:v>256x256</c:v>
                </c:pt>
                <c:pt idx="5">
                  <c:v>512x512</c:v>
                </c:pt>
                <c:pt idx="6">
                  <c:v>1024x1024</c:v>
                </c:pt>
              </c:strCache>
            </c:strRef>
          </c:cat>
          <c:val>
            <c:numRef>
              <c:f>CUDA!$C$5:$C$11</c:f>
              <c:numCache>
                <c:formatCode>General</c:formatCode>
                <c:ptCount val="7"/>
                <c:pt idx="0">
                  <c:v>3</c:v>
                </c:pt>
                <c:pt idx="1">
                  <c:v>3</c:v>
                </c:pt>
                <c:pt idx="2">
                  <c:v>4</c:v>
                </c:pt>
                <c:pt idx="3">
                  <c:v>9</c:v>
                </c:pt>
                <c:pt idx="4">
                  <c:v>16</c:v>
                </c:pt>
                <c:pt idx="5">
                  <c:v>16</c:v>
                </c:pt>
                <c:pt idx="6">
                  <c:v>16</c:v>
                </c:pt>
              </c:numCache>
            </c:numRef>
          </c:val>
          <c:smooth val="0"/>
          <c:extLst>
            <c:ext xmlns:c16="http://schemas.microsoft.com/office/drawing/2014/chart" uri="{C3380CC4-5D6E-409C-BE32-E72D297353CC}">
              <c16:uniqueId val="{00000000-F8AE-1D4B-8313-04C4B6B6E0B5}"/>
            </c:ext>
          </c:extLst>
        </c:ser>
        <c:ser>
          <c:idx val="1"/>
          <c:order val="1"/>
          <c:tx>
            <c:strRef>
              <c:f>CUDA!$D$4</c:f>
              <c:strCache>
                <c:ptCount val="1"/>
                <c:pt idx="0">
                  <c:v>SPP 64</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CUDA!$B$5:$B$11</c:f>
              <c:strCache>
                <c:ptCount val="7"/>
                <c:pt idx="0">
                  <c:v>16x16</c:v>
                </c:pt>
                <c:pt idx="1">
                  <c:v>32x32</c:v>
                </c:pt>
                <c:pt idx="2">
                  <c:v>64x64</c:v>
                </c:pt>
                <c:pt idx="3">
                  <c:v>128x128</c:v>
                </c:pt>
                <c:pt idx="4">
                  <c:v>256x256</c:v>
                </c:pt>
                <c:pt idx="5">
                  <c:v>512x512</c:v>
                </c:pt>
                <c:pt idx="6">
                  <c:v>1024x1024</c:v>
                </c:pt>
              </c:strCache>
            </c:strRef>
          </c:cat>
          <c:val>
            <c:numRef>
              <c:f>CUDA!$D$5:$D$11</c:f>
              <c:numCache>
                <c:formatCode>General</c:formatCode>
                <c:ptCount val="7"/>
                <c:pt idx="0">
                  <c:v>7</c:v>
                </c:pt>
                <c:pt idx="1">
                  <c:v>5</c:v>
                </c:pt>
                <c:pt idx="2">
                  <c:v>9</c:v>
                </c:pt>
                <c:pt idx="3">
                  <c:v>18</c:v>
                </c:pt>
                <c:pt idx="4">
                  <c:v>32</c:v>
                </c:pt>
                <c:pt idx="5">
                  <c:v>32</c:v>
                </c:pt>
                <c:pt idx="6">
                  <c:v>33</c:v>
                </c:pt>
              </c:numCache>
            </c:numRef>
          </c:val>
          <c:smooth val="0"/>
          <c:extLst>
            <c:ext xmlns:c16="http://schemas.microsoft.com/office/drawing/2014/chart" uri="{C3380CC4-5D6E-409C-BE32-E72D297353CC}">
              <c16:uniqueId val="{00000001-F8AE-1D4B-8313-04C4B6B6E0B5}"/>
            </c:ext>
          </c:extLst>
        </c:ser>
        <c:ser>
          <c:idx val="2"/>
          <c:order val="2"/>
          <c:tx>
            <c:strRef>
              <c:f>CUDA!$E$4</c:f>
              <c:strCache>
                <c:ptCount val="1"/>
                <c:pt idx="0">
                  <c:v>SPP 128</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CUDA!$B$5:$B$11</c:f>
              <c:strCache>
                <c:ptCount val="7"/>
                <c:pt idx="0">
                  <c:v>16x16</c:v>
                </c:pt>
                <c:pt idx="1">
                  <c:v>32x32</c:v>
                </c:pt>
                <c:pt idx="2">
                  <c:v>64x64</c:v>
                </c:pt>
                <c:pt idx="3">
                  <c:v>128x128</c:v>
                </c:pt>
                <c:pt idx="4">
                  <c:v>256x256</c:v>
                </c:pt>
                <c:pt idx="5">
                  <c:v>512x512</c:v>
                </c:pt>
                <c:pt idx="6">
                  <c:v>1024x1024</c:v>
                </c:pt>
              </c:strCache>
            </c:strRef>
          </c:cat>
          <c:val>
            <c:numRef>
              <c:f>CUDA!$E$5:$E$11</c:f>
              <c:numCache>
                <c:formatCode>General</c:formatCode>
                <c:ptCount val="7"/>
                <c:pt idx="0">
                  <c:v>15</c:v>
                </c:pt>
                <c:pt idx="1">
                  <c:v>12</c:v>
                </c:pt>
                <c:pt idx="2">
                  <c:v>18</c:v>
                </c:pt>
                <c:pt idx="3">
                  <c:v>37</c:v>
                </c:pt>
                <c:pt idx="4">
                  <c:v>64</c:v>
                </c:pt>
                <c:pt idx="5">
                  <c:v>64</c:v>
                </c:pt>
                <c:pt idx="6">
                  <c:v>65</c:v>
                </c:pt>
              </c:numCache>
            </c:numRef>
          </c:val>
          <c:smooth val="0"/>
          <c:extLst>
            <c:ext xmlns:c16="http://schemas.microsoft.com/office/drawing/2014/chart" uri="{C3380CC4-5D6E-409C-BE32-E72D297353CC}">
              <c16:uniqueId val="{00000002-F8AE-1D4B-8313-04C4B6B6E0B5}"/>
            </c:ext>
          </c:extLst>
        </c:ser>
        <c:ser>
          <c:idx val="3"/>
          <c:order val="3"/>
          <c:tx>
            <c:strRef>
              <c:f>CUDA!$F$4</c:f>
              <c:strCache>
                <c:ptCount val="1"/>
                <c:pt idx="0">
                  <c:v>SPP 256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CUDA!$B$5:$B$11</c:f>
              <c:strCache>
                <c:ptCount val="7"/>
                <c:pt idx="0">
                  <c:v>16x16</c:v>
                </c:pt>
                <c:pt idx="1">
                  <c:v>32x32</c:v>
                </c:pt>
                <c:pt idx="2">
                  <c:v>64x64</c:v>
                </c:pt>
                <c:pt idx="3">
                  <c:v>128x128</c:v>
                </c:pt>
                <c:pt idx="4">
                  <c:v>256x256</c:v>
                </c:pt>
                <c:pt idx="5">
                  <c:v>512x512</c:v>
                </c:pt>
                <c:pt idx="6">
                  <c:v>1024x1024</c:v>
                </c:pt>
              </c:strCache>
            </c:strRef>
          </c:cat>
          <c:val>
            <c:numRef>
              <c:f>CUDA!$F$5:$F$11</c:f>
              <c:numCache>
                <c:formatCode>General</c:formatCode>
                <c:ptCount val="7"/>
                <c:pt idx="0">
                  <c:v>15</c:v>
                </c:pt>
                <c:pt idx="1">
                  <c:v>12</c:v>
                </c:pt>
                <c:pt idx="2">
                  <c:v>18</c:v>
                </c:pt>
                <c:pt idx="3">
                  <c:v>37</c:v>
                </c:pt>
                <c:pt idx="4">
                  <c:v>64</c:v>
                </c:pt>
                <c:pt idx="5">
                  <c:v>64</c:v>
                </c:pt>
                <c:pt idx="6">
                  <c:v>65</c:v>
                </c:pt>
              </c:numCache>
            </c:numRef>
          </c:val>
          <c:smooth val="0"/>
          <c:extLst>
            <c:ext xmlns:c16="http://schemas.microsoft.com/office/drawing/2014/chart" uri="{C3380CC4-5D6E-409C-BE32-E72D297353CC}">
              <c16:uniqueId val="{00000003-F8AE-1D4B-8313-04C4B6B6E0B5}"/>
            </c:ext>
          </c:extLst>
        </c:ser>
        <c:ser>
          <c:idx val="4"/>
          <c:order val="4"/>
          <c:tx>
            <c:strRef>
              <c:f>CUDA!$G$4</c:f>
              <c:strCache>
                <c:ptCount val="1"/>
                <c:pt idx="0">
                  <c:v>SPP 512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CUDA!$B$5:$B$11</c:f>
              <c:strCache>
                <c:ptCount val="7"/>
                <c:pt idx="0">
                  <c:v>16x16</c:v>
                </c:pt>
                <c:pt idx="1">
                  <c:v>32x32</c:v>
                </c:pt>
                <c:pt idx="2">
                  <c:v>64x64</c:v>
                </c:pt>
                <c:pt idx="3">
                  <c:v>128x128</c:v>
                </c:pt>
                <c:pt idx="4">
                  <c:v>256x256</c:v>
                </c:pt>
                <c:pt idx="5">
                  <c:v>512x512</c:v>
                </c:pt>
                <c:pt idx="6">
                  <c:v>1024x1024</c:v>
                </c:pt>
              </c:strCache>
            </c:strRef>
          </c:cat>
          <c:val>
            <c:numRef>
              <c:f>CUDA!$G$5:$G$11</c:f>
              <c:numCache>
                <c:formatCode>General</c:formatCode>
                <c:ptCount val="7"/>
                <c:pt idx="0">
                  <c:v>27</c:v>
                </c:pt>
                <c:pt idx="1">
                  <c:v>24</c:v>
                </c:pt>
                <c:pt idx="2">
                  <c:v>36</c:v>
                </c:pt>
                <c:pt idx="3">
                  <c:v>74</c:v>
                </c:pt>
                <c:pt idx="4">
                  <c:v>129</c:v>
                </c:pt>
                <c:pt idx="5">
                  <c:v>129</c:v>
                </c:pt>
                <c:pt idx="6">
                  <c:v>129</c:v>
                </c:pt>
              </c:numCache>
            </c:numRef>
          </c:val>
          <c:smooth val="0"/>
          <c:extLst>
            <c:ext xmlns:c16="http://schemas.microsoft.com/office/drawing/2014/chart" uri="{C3380CC4-5D6E-409C-BE32-E72D297353CC}">
              <c16:uniqueId val="{00000004-F8AE-1D4B-8313-04C4B6B6E0B5}"/>
            </c:ext>
          </c:extLst>
        </c:ser>
        <c:dLbls>
          <c:showLegendKey val="0"/>
          <c:showVal val="0"/>
          <c:showCatName val="0"/>
          <c:showSerName val="0"/>
          <c:showPercent val="0"/>
          <c:showBubbleSize val="0"/>
        </c:dLbls>
        <c:marker val="1"/>
        <c:smooth val="0"/>
        <c:axId val="1488284303"/>
        <c:axId val="1494040416"/>
      </c:lineChart>
      <c:catAx>
        <c:axId val="1488284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94040416"/>
        <c:crosses val="autoZero"/>
        <c:auto val="1"/>
        <c:lblAlgn val="ctr"/>
        <c:lblOffset val="100"/>
        <c:noMultiLvlLbl val="0"/>
      </c:catAx>
      <c:valAx>
        <c:axId val="149404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88284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CUDA!$C$4</c:f>
              <c:strCache>
                <c:ptCount val="1"/>
                <c:pt idx="0">
                  <c:v>SPP 32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CUDA!$B$21:$B$26</c:f>
              <c:strCache>
                <c:ptCount val="6"/>
                <c:pt idx="0">
                  <c:v>32x32</c:v>
                </c:pt>
                <c:pt idx="1">
                  <c:v>64x64</c:v>
                </c:pt>
                <c:pt idx="2">
                  <c:v>128x128</c:v>
                </c:pt>
                <c:pt idx="3">
                  <c:v>256x256</c:v>
                </c:pt>
                <c:pt idx="4">
                  <c:v>512x512</c:v>
                </c:pt>
                <c:pt idx="5">
                  <c:v>1024x1024</c:v>
                </c:pt>
              </c:strCache>
            </c:strRef>
          </c:cat>
          <c:val>
            <c:numRef>
              <c:f>CUDA!$C$21:$C$26</c:f>
              <c:numCache>
                <c:formatCode>General</c:formatCode>
                <c:ptCount val="6"/>
                <c:pt idx="0">
                  <c:v>6</c:v>
                </c:pt>
                <c:pt idx="1">
                  <c:v>6</c:v>
                </c:pt>
                <c:pt idx="2">
                  <c:v>9</c:v>
                </c:pt>
                <c:pt idx="3">
                  <c:v>20</c:v>
                </c:pt>
                <c:pt idx="4">
                  <c:v>36</c:v>
                </c:pt>
                <c:pt idx="5">
                  <c:v>36</c:v>
                </c:pt>
              </c:numCache>
            </c:numRef>
          </c:val>
          <c:smooth val="0"/>
          <c:extLst>
            <c:ext xmlns:c16="http://schemas.microsoft.com/office/drawing/2014/chart" uri="{C3380CC4-5D6E-409C-BE32-E72D297353CC}">
              <c16:uniqueId val="{00000000-A90F-444F-8877-40CCD3A13CE7}"/>
            </c:ext>
          </c:extLst>
        </c:ser>
        <c:ser>
          <c:idx val="1"/>
          <c:order val="1"/>
          <c:tx>
            <c:strRef>
              <c:f>CUDA!$D$4</c:f>
              <c:strCache>
                <c:ptCount val="1"/>
                <c:pt idx="0">
                  <c:v>SPP 64</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CUDA!$B$21:$B$26</c:f>
              <c:strCache>
                <c:ptCount val="6"/>
                <c:pt idx="0">
                  <c:v>32x32</c:v>
                </c:pt>
                <c:pt idx="1">
                  <c:v>64x64</c:v>
                </c:pt>
                <c:pt idx="2">
                  <c:v>128x128</c:v>
                </c:pt>
                <c:pt idx="3">
                  <c:v>256x256</c:v>
                </c:pt>
                <c:pt idx="4">
                  <c:v>512x512</c:v>
                </c:pt>
                <c:pt idx="5">
                  <c:v>1024x1024</c:v>
                </c:pt>
              </c:strCache>
            </c:strRef>
          </c:cat>
          <c:val>
            <c:numRef>
              <c:f>CUDA!$D$21:$D$26</c:f>
              <c:numCache>
                <c:formatCode>General</c:formatCode>
                <c:ptCount val="6"/>
                <c:pt idx="0">
                  <c:v>13</c:v>
                </c:pt>
                <c:pt idx="1">
                  <c:v>12</c:v>
                </c:pt>
                <c:pt idx="2">
                  <c:v>19</c:v>
                </c:pt>
                <c:pt idx="3">
                  <c:v>41</c:v>
                </c:pt>
                <c:pt idx="4">
                  <c:v>72</c:v>
                </c:pt>
                <c:pt idx="5">
                  <c:v>72</c:v>
                </c:pt>
              </c:numCache>
            </c:numRef>
          </c:val>
          <c:smooth val="0"/>
          <c:extLst>
            <c:ext xmlns:c16="http://schemas.microsoft.com/office/drawing/2014/chart" uri="{C3380CC4-5D6E-409C-BE32-E72D297353CC}">
              <c16:uniqueId val="{00000001-A90F-444F-8877-40CCD3A13CE7}"/>
            </c:ext>
          </c:extLst>
        </c:ser>
        <c:ser>
          <c:idx val="2"/>
          <c:order val="2"/>
          <c:tx>
            <c:strRef>
              <c:f>CUDA!$E$4</c:f>
              <c:strCache>
                <c:ptCount val="1"/>
                <c:pt idx="0">
                  <c:v>SPP 128</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CUDA!$B$21:$B$26</c:f>
              <c:strCache>
                <c:ptCount val="6"/>
                <c:pt idx="0">
                  <c:v>32x32</c:v>
                </c:pt>
                <c:pt idx="1">
                  <c:v>64x64</c:v>
                </c:pt>
                <c:pt idx="2">
                  <c:v>128x128</c:v>
                </c:pt>
                <c:pt idx="3">
                  <c:v>256x256</c:v>
                </c:pt>
                <c:pt idx="4">
                  <c:v>512x512</c:v>
                </c:pt>
                <c:pt idx="5">
                  <c:v>1024x1024</c:v>
                </c:pt>
              </c:strCache>
            </c:strRef>
          </c:cat>
          <c:val>
            <c:numRef>
              <c:f>CUDA!$E$21:$E$26</c:f>
              <c:numCache>
                <c:formatCode>General</c:formatCode>
                <c:ptCount val="6"/>
                <c:pt idx="0">
                  <c:v>26</c:v>
                </c:pt>
                <c:pt idx="1">
                  <c:v>24</c:v>
                </c:pt>
                <c:pt idx="2">
                  <c:v>38</c:v>
                </c:pt>
                <c:pt idx="3">
                  <c:v>82</c:v>
                </c:pt>
                <c:pt idx="4">
                  <c:v>143</c:v>
                </c:pt>
                <c:pt idx="5">
                  <c:v>144</c:v>
                </c:pt>
              </c:numCache>
            </c:numRef>
          </c:val>
          <c:smooth val="0"/>
          <c:extLst>
            <c:ext xmlns:c16="http://schemas.microsoft.com/office/drawing/2014/chart" uri="{C3380CC4-5D6E-409C-BE32-E72D297353CC}">
              <c16:uniqueId val="{00000002-A90F-444F-8877-40CCD3A13CE7}"/>
            </c:ext>
          </c:extLst>
        </c:ser>
        <c:ser>
          <c:idx val="3"/>
          <c:order val="3"/>
          <c:tx>
            <c:strRef>
              <c:f>CUDA!$F$4</c:f>
              <c:strCache>
                <c:ptCount val="1"/>
                <c:pt idx="0">
                  <c:v>SPP 256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CUDA!$B$21:$B$26</c:f>
              <c:strCache>
                <c:ptCount val="6"/>
                <c:pt idx="0">
                  <c:v>32x32</c:v>
                </c:pt>
                <c:pt idx="1">
                  <c:v>64x64</c:v>
                </c:pt>
                <c:pt idx="2">
                  <c:v>128x128</c:v>
                </c:pt>
                <c:pt idx="3">
                  <c:v>256x256</c:v>
                </c:pt>
                <c:pt idx="4">
                  <c:v>512x512</c:v>
                </c:pt>
                <c:pt idx="5">
                  <c:v>1024x1024</c:v>
                </c:pt>
              </c:strCache>
            </c:strRef>
          </c:cat>
          <c:val>
            <c:numRef>
              <c:f>CUDA!$F$21:$F$26</c:f>
              <c:numCache>
                <c:formatCode>General</c:formatCode>
                <c:ptCount val="6"/>
                <c:pt idx="0">
                  <c:v>52</c:v>
                </c:pt>
                <c:pt idx="1">
                  <c:v>49</c:v>
                </c:pt>
                <c:pt idx="2">
                  <c:v>76</c:v>
                </c:pt>
                <c:pt idx="3">
                  <c:v>165</c:v>
                </c:pt>
                <c:pt idx="4">
                  <c:v>287</c:v>
                </c:pt>
                <c:pt idx="5">
                  <c:v>288</c:v>
                </c:pt>
              </c:numCache>
            </c:numRef>
          </c:val>
          <c:smooth val="0"/>
          <c:extLst>
            <c:ext xmlns:c16="http://schemas.microsoft.com/office/drawing/2014/chart" uri="{C3380CC4-5D6E-409C-BE32-E72D297353CC}">
              <c16:uniqueId val="{00000003-A90F-444F-8877-40CCD3A13CE7}"/>
            </c:ext>
          </c:extLst>
        </c:ser>
        <c:ser>
          <c:idx val="4"/>
          <c:order val="4"/>
          <c:tx>
            <c:strRef>
              <c:f>CUDA!$G$4</c:f>
              <c:strCache>
                <c:ptCount val="1"/>
                <c:pt idx="0">
                  <c:v>SPP 512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CUDA!$B$21:$B$26</c:f>
              <c:strCache>
                <c:ptCount val="6"/>
                <c:pt idx="0">
                  <c:v>32x32</c:v>
                </c:pt>
                <c:pt idx="1">
                  <c:v>64x64</c:v>
                </c:pt>
                <c:pt idx="2">
                  <c:v>128x128</c:v>
                </c:pt>
                <c:pt idx="3">
                  <c:v>256x256</c:v>
                </c:pt>
                <c:pt idx="4">
                  <c:v>512x512</c:v>
                </c:pt>
                <c:pt idx="5">
                  <c:v>1024x1024</c:v>
                </c:pt>
              </c:strCache>
            </c:strRef>
          </c:cat>
          <c:val>
            <c:numRef>
              <c:f>CUDA!$G$21:$G$26</c:f>
              <c:numCache>
                <c:formatCode>General</c:formatCode>
                <c:ptCount val="6"/>
                <c:pt idx="0">
                  <c:v>104</c:v>
                </c:pt>
                <c:pt idx="1">
                  <c:v>97</c:v>
                </c:pt>
                <c:pt idx="2">
                  <c:v>152</c:v>
                </c:pt>
                <c:pt idx="3">
                  <c:v>330</c:v>
                </c:pt>
                <c:pt idx="4">
                  <c:v>574</c:v>
                </c:pt>
                <c:pt idx="5">
                  <c:v>575</c:v>
                </c:pt>
              </c:numCache>
            </c:numRef>
          </c:val>
          <c:smooth val="0"/>
          <c:extLst>
            <c:ext xmlns:c16="http://schemas.microsoft.com/office/drawing/2014/chart" uri="{C3380CC4-5D6E-409C-BE32-E72D297353CC}">
              <c16:uniqueId val="{00000004-A90F-444F-8877-40CCD3A13CE7}"/>
            </c:ext>
          </c:extLst>
        </c:ser>
        <c:dLbls>
          <c:showLegendKey val="0"/>
          <c:showVal val="0"/>
          <c:showCatName val="0"/>
          <c:showSerName val="0"/>
          <c:showPercent val="0"/>
          <c:showBubbleSize val="0"/>
        </c:dLbls>
        <c:marker val="1"/>
        <c:smooth val="0"/>
        <c:axId val="1488284303"/>
        <c:axId val="1494040416"/>
      </c:lineChart>
      <c:catAx>
        <c:axId val="1488284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94040416"/>
        <c:crosses val="autoZero"/>
        <c:auto val="1"/>
        <c:lblAlgn val="ctr"/>
        <c:lblOffset val="100"/>
        <c:noMultiLvlLbl val="0"/>
      </c:catAx>
      <c:valAx>
        <c:axId val="1494040416"/>
        <c:scaling>
          <c:orientation val="minMax"/>
          <c:max val="6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88284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CUDA!$C$4</c:f>
              <c:strCache>
                <c:ptCount val="1"/>
                <c:pt idx="0">
                  <c:v>SPP 32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CUDA!$B$37:$B$41</c:f>
              <c:strCache>
                <c:ptCount val="5"/>
                <c:pt idx="0">
                  <c:v>64x64</c:v>
                </c:pt>
                <c:pt idx="1">
                  <c:v>128x128</c:v>
                </c:pt>
                <c:pt idx="2">
                  <c:v>256x256</c:v>
                </c:pt>
                <c:pt idx="3">
                  <c:v>512x512</c:v>
                </c:pt>
                <c:pt idx="4">
                  <c:v>1024x1024</c:v>
                </c:pt>
              </c:strCache>
            </c:strRef>
          </c:cat>
          <c:val>
            <c:numRef>
              <c:f>CUDA!$C$37:$C$41</c:f>
              <c:numCache>
                <c:formatCode>General</c:formatCode>
                <c:ptCount val="5"/>
                <c:pt idx="0">
                  <c:v>26</c:v>
                </c:pt>
                <c:pt idx="1">
                  <c:v>26</c:v>
                </c:pt>
                <c:pt idx="2">
                  <c:v>41</c:v>
                </c:pt>
                <c:pt idx="3">
                  <c:v>89</c:v>
                </c:pt>
                <c:pt idx="4">
                  <c:v>159</c:v>
                </c:pt>
              </c:numCache>
            </c:numRef>
          </c:val>
          <c:smooth val="0"/>
          <c:extLst>
            <c:ext xmlns:c16="http://schemas.microsoft.com/office/drawing/2014/chart" uri="{C3380CC4-5D6E-409C-BE32-E72D297353CC}">
              <c16:uniqueId val="{00000000-41D3-AB41-9302-4395EB2E8E76}"/>
            </c:ext>
          </c:extLst>
        </c:ser>
        <c:ser>
          <c:idx val="1"/>
          <c:order val="1"/>
          <c:tx>
            <c:strRef>
              <c:f>CUDA!$D$4</c:f>
              <c:strCache>
                <c:ptCount val="1"/>
                <c:pt idx="0">
                  <c:v>SPP 64</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CUDA!$B$37:$B$41</c:f>
              <c:strCache>
                <c:ptCount val="5"/>
                <c:pt idx="0">
                  <c:v>64x64</c:v>
                </c:pt>
                <c:pt idx="1">
                  <c:v>128x128</c:v>
                </c:pt>
                <c:pt idx="2">
                  <c:v>256x256</c:v>
                </c:pt>
                <c:pt idx="3">
                  <c:v>512x512</c:v>
                </c:pt>
                <c:pt idx="4">
                  <c:v>1024x1024</c:v>
                </c:pt>
              </c:strCache>
            </c:strRef>
          </c:cat>
          <c:val>
            <c:numRef>
              <c:f>CUDA!$D$37:$D$41</c:f>
              <c:numCache>
                <c:formatCode>General</c:formatCode>
                <c:ptCount val="5"/>
                <c:pt idx="0">
                  <c:v>53</c:v>
                </c:pt>
                <c:pt idx="1">
                  <c:v>51</c:v>
                </c:pt>
                <c:pt idx="2">
                  <c:v>82</c:v>
                </c:pt>
                <c:pt idx="3">
                  <c:v>179</c:v>
                </c:pt>
                <c:pt idx="4">
                  <c:v>317</c:v>
                </c:pt>
              </c:numCache>
            </c:numRef>
          </c:val>
          <c:smooth val="0"/>
          <c:extLst>
            <c:ext xmlns:c16="http://schemas.microsoft.com/office/drawing/2014/chart" uri="{C3380CC4-5D6E-409C-BE32-E72D297353CC}">
              <c16:uniqueId val="{00000001-41D3-AB41-9302-4395EB2E8E76}"/>
            </c:ext>
          </c:extLst>
        </c:ser>
        <c:ser>
          <c:idx val="2"/>
          <c:order val="2"/>
          <c:tx>
            <c:strRef>
              <c:f>CUDA!$E$4</c:f>
              <c:strCache>
                <c:ptCount val="1"/>
                <c:pt idx="0">
                  <c:v>SPP 128</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CUDA!$B$37:$B$41</c:f>
              <c:strCache>
                <c:ptCount val="5"/>
                <c:pt idx="0">
                  <c:v>64x64</c:v>
                </c:pt>
                <c:pt idx="1">
                  <c:v>128x128</c:v>
                </c:pt>
                <c:pt idx="2">
                  <c:v>256x256</c:v>
                </c:pt>
                <c:pt idx="3">
                  <c:v>512x512</c:v>
                </c:pt>
                <c:pt idx="4">
                  <c:v>1024x1024</c:v>
                </c:pt>
              </c:strCache>
            </c:strRef>
          </c:cat>
          <c:val>
            <c:numRef>
              <c:f>CUDA!$E$37:$E$41</c:f>
              <c:numCache>
                <c:formatCode>General</c:formatCode>
                <c:ptCount val="5"/>
                <c:pt idx="0">
                  <c:v>105</c:v>
                </c:pt>
                <c:pt idx="1">
                  <c:v>103</c:v>
                </c:pt>
                <c:pt idx="2">
                  <c:v>165</c:v>
                </c:pt>
                <c:pt idx="3">
                  <c:v>358</c:v>
                </c:pt>
                <c:pt idx="4">
                  <c:v>634</c:v>
                </c:pt>
              </c:numCache>
            </c:numRef>
          </c:val>
          <c:smooth val="0"/>
          <c:extLst>
            <c:ext xmlns:c16="http://schemas.microsoft.com/office/drawing/2014/chart" uri="{C3380CC4-5D6E-409C-BE32-E72D297353CC}">
              <c16:uniqueId val="{00000002-41D3-AB41-9302-4395EB2E8E76}"/>
            </c:ext>
          </c:extLst>
        </c:ser>
        <c:ser>
          <c:idx val="3"/>
          <c:order val="3"/>
          <c:tx>
            <c:strRef>
              <c:f>CUDA!$F$4</c:f>
              <c:strCache>
                <c:ptCount val="1"/>
                <c:pt idx="0">
                  <c:v>SPP 256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CUDA!$B$37:$B$41</c:f>
              <c:strCache>
                <c:ptCount val="5"/>
                <c:pt idx="0">
                  <c:v>64x64</c:v>
                </c:pt>
                <c:pt idx="1">
                  <c:v>128x128</c:v>
                </c:pt>
                <c:pt idx="2">
                  <c:v>256x256</c:v>
                </c:pt>
                <c:pt idx="3">
                  <c:v>512x512</c:v>
                </c:pt>
                <c:pt idx="4">
                  <c:v>1024x1024</c:v>
                </c:pt>
              </c:strCache>
            </c:strRef>
          </c:cat>
          <c:val>
            <c:numRef>
              <c:f>CUDA!$F$37:$F$41</c:f>
              <c:numCache>
                <c:formatCode>General</c:formatCode>
                <c:ptCount val="5"/>
                <c:pt idx="0">
                  <c:v>211</c:v>
                </c:pt>
                <c:pt idx="1">
                  <c:v>205</c:v>
                </c:pt>
                <c:pt idx="2">
                  <c:v>329</c:v>
                </c:pt>
                <c:pt idx="3">
                  <c:v>715</c:v>
                </c:pt>
                <c:pt idx="4">
                  <c:v>1267</c:v>
                </c:pt>
              </c:numCache>
            </c:numRef>
          </c:val>
          <c:smooth val="0"/>
          <c:extLst>
            <c:ext xmlns:c16="http://schemas.microsoft.com/office/drawing/2014/chart" uri="{C3380CC4-5D6E-409C-BE32-E72D297353CC}">
              <c16:uniqueId val="{00000003-41D3-AB41-9302-4395EB2E8E76}"/>
            </c:ext>
          </c:extLst>
        </c:ser>
        <c:ser>
          <c:idx val="4"/>
          <c:order val="4"/>
          <c:tx>
            <c:strRef>
              <c:f>CUDA!$G$4</c:f>
              <c:strCache>
                <c:ptCount val="1"/>
                <c:pt idx="0">
                  <c:v>SPP 512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CUDA!$B$37:$B$41</c:f>
              <c:strCache>
                <c:ptCount val="5"/>
                <c:pt idx="0">
                  <c:v>64x64</c:v>
                </c:pt>
                <c:pt idx="1">
                  <c:v>128x128</c:v>
                </c:pt>
                <c:pt idx="2">
                  <c:v>256x256</c:v>
                </c:pt>
                <c:pt idx="3">
                  <c:v>512x512</c:v>
                </c:pt>
                <c:pt idx="4">
                  <c:v>1024x1024</c:v>
                </c:pt>
              </c:strCache>
            </c:strRef>
          </c:cat>
          <c:val>
            <c:numRef>
              <c:f>CUDA!$G$37:$G$41</c:f>
              <c:numCache>
                <c:formatCode>General</c:formatCode>
                <c:ptCount val="5"/>
                <c:pt idx="0">
                  <c:v>423</c:v>
                </c:pt>
                <c:pt idx="1">
                  <c:v>410</c:v>
                </c:pt>
                <c:pt idx="2">
                  <c:v>659</c:v>
                </c:pt>
                <c:pt idx="3">
                  <c:v>1430</c:v>
                </c:pt>
                <c:pt idx="4">
                  <c:v>2533</c:v>
                </c:pt>
              </c:numCache>
            </c:numRef>
          </c:val>
          <c:smooth val="0"/>
          <c:extLst>
            <c:ext xmlns:c16="http://schemas.microsoft.com/office/drawing/2014/chart" uri="{C3380CC4-5D6E-409C-BE32-E72D297353CC}">
              <c16:uniqueId val="{00000004-41D3-AB41-9302-4395EB2E8E76}"/>
            </c:ext>
          </c:extLst>
        </c:ser>
        <c:dLbls>
          <c:showLegendKey val="0"/>
          <c:showVal val="0"/>
          <c:showCatName val="0"/>
          <c:showSerName val="0"/>
          <c:showPercent val="0"/>
          <c:showBubbleSize val="0"/>
        </c:dLbls>
        <c:marker val="1"/>
        <c:smooth val="0"/>
        <c:axId val="1488284303"/>
        <c:axId val="1494040416"/>
      </c:lineChart>
      <c:catAx>
        <c:axId val="1488284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94040416"/>
        <c:crosses val="autoZero"/>
        <c:auto val="1"/>
        <c:lblAlgn val="ctr"/>
        <c:lblOffset val="100"/>
        <c:noMultiLvlLbl val="0"/>
      </c:catAx>
      <c:valAx>
        <c:axId val="1494040416"/>
        <c:scaling>
          <c:orientation val="minMax"/>
          <c:max val="2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crossAx val="1488284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u="none" strike="noStrike">
              <a:solidFill>
                <a:srgbClr val="161719"/>
              </a:solidFill>
              <a:latin typeface="Inter"/>
              <a:ea typeface="Inter"/>
              <a:cs typeface="Inter"/>
              <a:sym typeface="Inter"/>
            </a:endParaRPr>
          </a:p>
          <a:p>
            <a:pPr marL="0" lvl="0" indent="0" algn="l" rtl="0">
              <a:spcBef>
                <a:spcPts val="0"/>
              </a:spcBef>
              <a:spcAft>
                <a:spcPts val="0"/>
              </a:spcAft>
              <a:buNone/>
            </a:pPr>
            <a:endParaRPr/>
          </a:p>
        </p:txBody>
      </p:sp>
      <p:sp>
        <p:nvSpPr>
          <p:cNvPr id="202" name="Google Shape;202;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u="none" strike="noStrike">
              <a:solidFill>
                <a:srgbClr val="161719"/>
              </a:solidFill>
              <a:latin typeface="Inter"/>
              <a:ea typeface="Inter"/>
              <a:cs typeface="Inter"/>
              <a:sym typeface="Inter"/>
            </a:endParaRPr>
          </a:p>
          <a:p>
            <a:pPr marL="0" lvl="0" indent="0" algn="l" rtl="0">
              <a:spcBef>
                <a:spcPts val="0"/>
              </a:spcBef>
              <a:spcAft>
                <a:spcPts val="0"/>
              </a:spcAft>
              <a:buNone/>
            </a:pPr>
            <a:endParaRPr/>
          </a:p>
        </p:txBody>
      </p:sp>
      <p:sp>
        <p:nvSpPr>
          <p:cNvPr id="210" name="Google Shape;21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625eefa49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625eefa496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625eefa496_1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Rendering takes most of the time we spent, so we will analyze this particular part.</a:t>
            </a:r>
            <a:endParaRPr/>
          </a:p>
        </p:txBody>
      </p:sp>
      <p:sp>
        <p:nvSpPr>
          <p:cNvPr id="268" name="Google Shape;2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9f86bebedc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Generally computing and memory accessing contribute equally to the overall time consumed.</a:t>
            </a:r>
            <a:endParaRPr/>
          </a:p>
        </p:txBody>
      </p:sp>
      <p:sp>
        <p:nvSpPr>
          <p:cNvPr id="283" name="Google Shape;283;g29f86bebed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f86bebedc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Memory bound, still a lot of space for improvement.</a:t>
            </a:r>
            <a:endParaRPr/>
          </a:p>
        </p:txBody>
      </p:sp>
      <p:sp>
        <p:nvSpPr>
          <p:cNvPr id="289" name="Google Shape;289;g29f86bebed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25eefa4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625eefa496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Over the past several decades, the field of computer graphics has continuously evolved and advanced, resulting in increasingly realistic graphic images. </a:t>
            </a:r>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These advancements can be attributed to the ever-improving computing power.</a:t>
            </a:r>
            <a:endParaRPr sz="1800">
              <a:latin typeface="Calibri"/>
              <a:ea typeface="Calibri"/>
              <a:cs typeface="Calibri"/>
              <a:sym typeface="Calibri"/>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 </a:t>
            </a:r>
            <a:endParaRPr sz="1800">
              <a:latin typeface="Calibri"/>
              <a:ea typeface="Calibri"/>
              <a:cs typeface="Calibri"/>
              <a:sym typeface="Calibri"/>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We aim to explore the most efficient and fast means of achieving exceptional graphical quality through the utilization of parallel 3D rendering technology.</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121" name="Google Shape;121;g2625eefa496_1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625eefa496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Hit ratio is high, so the bottle neck would be the memory access time (band width)</a:t>
            </a:r>
            <a:endParaRPr/>
          </a:p>
        </p:txBody>
      </p:sp>
      <p:sp>
        <p:nvSpPr>
          <p:cNvPr id="296" name="Google Shape;296;g2625eefa49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Next, we'll describe the experiment.</a:t>
            </a:r>
          </a:p>
          <a:p>
            <a:pPr marL="0" lvl="0" indent="0" algn="l" rtl="0">
              <a:spcBef>
                <a:spcPts val="0"/>
              </a:spcBef>
              <a:spcAft>
                <a:spcPts val="0"/>
              </a:spcAft>
              <a:buNone/>
            </a:pPr>
            <a:r>
              <a:rPr lang="en-US" dirty="0"/>
              <a:t>First part is using </a:t>
            </a:r>
            <a:r>
              <a:rPr lang="en-US" dirty="0" err="1"/>
              <a:t>openMP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ran our tests using the CARC system so that we could always test under the same conditions.</a:t>
            </a:r>
          </a:p>
          <a:p>
            <a:pPr marL="0" lvl="0" indent="0" algn="l" rtl="0">
              <a:spcBef>
                <a:spcPts val="0"/>
              </a:spcBef>
              <a:spcAft>
                <a:spcPts val="0"/>
              </a:spcAft>
              <a:buNone/>
            </a:pPr>
            <a:r>
              <a:rPr lang="en-US" dirty="0"/>
              <a:t>We set the environment variables the same as in our programming home</a:t>
            </a:r>
            <a:r>
              <a:rPr lang="ko-KR" altLang="en-US" dirty="0"/>
              <a:t> </a:t>
            </a:r>
            <a:r>
              <a:rPr lang="en-US" altLang="ko-KR" dirty="0"/>
              <a:t>work</a:t>
            </a:r>
            <a:r>
              <a:rPr lang="en-US" dirty="0"/>
              <a:t>, and we set the time to 2 hours to account for the long rendering time.</a:t>
            </a:r>
          </a:p>
          <a:p>
            <a:pPr marL="0" lvl="0" indent="0" algn="l" rtl="0">
              <a:spcBef>
                <a:spcPts val="0"/>
              </a:spcBef>
              <a:spcAft>
                <a:spcPts val="0"/>
              </a:spcAft>
              <a:buNone/>
            </a:pPr>
            <a:r>
              <a:rPr lang="en-US" dirty="0"/>
              <a:t>The object used in the experiment is </a:t>
            </a:r>
            <a:r>
              <a:rPr lang="en-US" dirty="0" err="1"/>
              <a:t>Nefetiti</a:t>
            </a:r>
            <a:r>
              <a:rPr lang="en-US" dirty="0"/>
              <a:t>. This object has 2 million triangles and a file size of about 183 megabytes.</a:t>
            </a:r>
          </a:p>
          <a:p>
            <a:pPr marL="0" lvl="0" indent="0" algn="l" rtl="0">
              <a:spcBef>
                <a:spcPts val="0"/>
              </a:spcBef>
              <a:spcAft>
                <a:spcPts val="0"/>
              </a:spcAft>
              <a:buNone/>
            </a:pPr>
            <a:r>
              <a:rPr lang="en-US" dirty="0"/>
              <a:t>A total of 81 cases were measured.</a:t>
            </a:r>
          </a:p>
          <a:p>
            <a:pPr marL="0" lvl="0" indent="0" algn="l" rtl="0">
              <a:spcBef>
                <a:spcPts val="0"/>
              </a:spcBef>
              <a:spcAft>
                <a:spcPts val="0"/>
              </a:spcAft>
              <a:buNone/>
            </a:pPr>
            <a:r>
              <a:rPr lang="en-US" dirty="0"/>
              <a:t>Three resolutions, three </a:t>
            </a:r>
            <a:r>
              <a:rPr lang="en-US" dirty="0" err="1"/>
              <a:t>samplespaces</a:t>
            </a:r>
            <a:r>
              <a:rPr lang="en-US" dirty="0"/>
              <a:t>, and nine threads.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22" name="Google Shape;3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ko-US" b="0" i="0" dirty="0">
                <a:solidFill>
                  <a:srgbClr val="ECECF1"/>
                </a:solidFill>
                <a:effectLst/>
                <a:latin typeface="Söhne"/>
              </a:rPr>
              <a:t>The image quality improves significantly as the resolution increases. </a:t>
            </a:r>
          </a:p>
          <a:p>
            <a:pPr marL="0" lvl="0" indent="0" algn="l" rtl="0">
              <a:spcBef>
                <a:spcPts val="0"/>
              </a:spcBef>
              <a:spcAft>
                <a:spcPts val="0"/>
              </a:spcAft>
              <a:buNone/>
            </a:pPr>
            <a:r>
              <a:rPr lang="en-US" altLang="ko-US" b="0" i="0" dirty="0">
                <a:solidFill>
                  <a:srgbClr val="ECECF1"/>
                </a:solidFill>
                <a:effectLst/>
                <a:latin typeface="Söhne"/>
              </a:rPr>
              <a:t>At the lowest resolution (256x256), the details are quite blurry and pixelated.</a:t>
            </a:r>
          </a:p>
          <a:p>
            <a:pPr marL="0" lvl="0" indent="0" algn="l" rtl="0">
              <a:spcBef>
                <a:spcPts val="0"/>
              </a:spcBef>
              <a:spcAft>
                <a:spcPts val="0"/>
              </a:spcAft>
              <a:buNone/>
            </a:pPr>
            <a:r>
              <a:rPr lang="en-US" altLang="ko-US" b="0" i="0" dirty="0">
                <a:solidFill>
                  <a:srgbClr val="ECECF1"/>
                </a:solidFill>
                <a:effectLst/>
                <a:latin typeface="Söhne"/>
              </a:rPr>
              <a:t>However, at the highest resolution (1024x1024), the image is much clearer, showing a detailed and smooth rendering of the model.</a:t>
            </a:r>
            <a:endParaRPr dirty="0"/>
          </a:p>
        </p:txBody>
      </p:sp>
      <p:sp>
        <p:nvSpPr>
          <p:cNvPr id="330" name="Google Shape;33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ko-US" b="0" i="0" dirty="0">
                <a:solidFill>
                  <a:srgbClr val="000000"/>
                </a:solidFill>
                <a:effectLst/>
                <a:latin typeface="noto"/>
              </a:rPr>
              <a:t>Experimental results show that run time decreases as the number of threads increases, but it does not appear to decrease dramatically above a certain point (eight threads here).</a:t>
            </a:r>
            <a:br>
              <a:rPr lang="en-US" altLang="ko-US" dirty="0"/>
            </a:br>
            <a:r>
              <a:rPr lang="en-US" altLang="ko-US" b="0" i="0" dirty="0">
                <a:solidFill>
                  <a:srgbClr val="000000"/>
                </a:solidFill>
                <a:effectLst/>
                <a:latin typeface="noto"/>
              </a:rPr>
              <a:t>This may be limited by the number of physical cores in the CPU. In other words, if your processor has eight cores, even with eight or more threads, the number of tasks that can actually be handled simultaneously is limited to eight. </a:t>
            </a:r>
          </a:p>
          <a:p>
            <a:pPr marL="0" lvl="0" indent="0" algn="l" rtl="0">
              <a:spcBef>
                <a:spcPts val="0"/>
              </a:spcBef>
              <a:spcAft>
                <a:spcPts val="0"/>
              </a:spcAft>
              <a:buNone/>
            </a:pPr>
            <a:r>
              <a:rPr lang="en-US" altLang="ko-US" b="0" i="0" dirty="0">
                <a:solidFill>
                  <a:srgbClr val="000000"/>
                </a:solidFill>
                <a:effectLst/>
                <a:latin typeface="noto"/>
              </a:rPr>
              <a:t>As a result, you can see that adding more threads does not significantly improve performance.</a:t>
            </a:r>
            <a:br>
              <a:rPr lang="en-US" altLang="ko-US" dirty="0"/>
            </a:br>
            <a:endParaRPr lang="en-US" altLang="ko-US" dirty="0"/>
          </a:p>
          <a:p>
            <a:pPr marL="0" lvl="0" indent="0" algn="l" rtl="0">
              <a:spcBef>
                <a:spcPts val="0"/>
              </a:spcBef>
              <a:spcAft>
                <a:spcPts val="0"/>
              </a:spcAft>
              <a:buNone/>
            </a:pPr>
            <a:r>
              <a:rPr lang="en-US" altLang="ko-US" dirty="0"/>
              <a:t>And look at the </a:t>
            </a:r>
            <a:r>
              <a:rPr lang="en-US" altLang="ko-US" dirty="0" err="1"/>
              <a:t>barchart</a:t>
            </a:r>
            <a:r>
              <a:rPr lang="en-US" altLang="ko-US" dirty="0"/>
              <a:t>.</a:t>
            </a:r>
            <a:br>
              <a:rPr lang="en-US" altLang="ko-US" dirty="0"/>
            </a:br>
            <a:r>
              <a:rPr lang="en-US" altLang="ko-US" b="0" i="0" dirty="0">
                <a:solidFill>
                  <a:srgbClr val="000000"/>
                </a:solidFill>
                <a:effectLst/>
                <a:latin typeface="noto"/>
              </a:rPr>
              <a:t>The benefit of parallelization was not significant in the memory copy operation.</a:t>
            </a:r>
            <a:br>
              <a:rPr lang="en-US" altLang="ko-US" dirty="0"/>
            </a:br>
            <a:r>
              <a:rPr lang="en-US" altLang="ko-US" dirty="0"/>
              <a:t>This is because, </a:t>
            </a:r>
            <a:r>
              <a:rPr lang="en-US" altLang="ko-US" b="0" i="0" dirty="0">
                <a:solidFill>
                  <a:srgbClr val="000000"/>
                </a:solidFill>
                <a:effectLst/>
                <a:latin typeface="noto"/>
              </a:rPr>
              <a:t>Limited memory bandwidth, bottlenecks where multiple threads access memory at the same time,</a:t>
            </a:r>
            <a:br>
              <a:rPr lang="en-US" altLang="ko-US" dirty="0"/>
            </a:br>
            <a:r>
              <a:rPr lang="en-US" altLang="ko-US" b="0" i="0" dirty="0">
                <a:solidFill>
                  <a:srgbClr val="000000"/>
                </a:solidFill>
                <a:effectLst/>
                <a:latin typeface="noto"/>
              </a:rPr>
              <a:t>overhead or synchronization problems do not seem to bring any benefit to parallelization.</a:t>
            </a:r>
          </a:p>
          <a:p>
            <a:pPr marL="0" lvl="0" indent="0" algn="l" rtl="0">
              <a:spcBef>
                <a:spcPts val="0"/>
              </a:spcBef>
              <a:spcAft>
                <a:spcPts val="0"/>
              </a:spcAft>
              <a:buNone/>
            </a:pPr>
            <a:r>
              <a:rPr lang="en-US" altLang="ko-US" b="0" i="0" dirty="0">
                <a:solidFill>
                  <a:srgbClr val="000000"/>
                </a:solidFill>
                <a:effectLst/>
                <a:latin typeface="noto"/>
              </a:rPr>
              <a:t>In addition, it seems that the recursive implementation of BVH(</a:t>
            </a:r>
            <a:r>
              <a:rPr lang="en-US" altLang="ko-US" b="0" i="0" dirty="0" err="1">
                <a:solidFill>
                  <a:srgbClr val="000000"/>
                </a:solidFill>
                <a:effectLst/>
                <a:latin typeface="noto"/>
              </a:rPr>
              <a:t>Bouding</a:t>
            </a:r>
            <a:r>
              <a:rPr lang="en-US" altLang="ko-US" b="0" i="0" dirty="0">
                <a:solidFill>
                  <a:srgbClr val="000000"/>
                </a:solidFill>
                <a:effectLst/>
                <a:latin typeface="noto"/>
              </a:rPr>
              <a:t> Volume Hierarchy) has not been able to take full advantage of parallelization.</a:t>
            </a:r>
            <a:endParaRPr dirty="0"/>
          </a:p>
        </p:txBody>
      </p:sp>
      <p:sp>
        <p:nvSpPr>
          <p:cNvPr id="368" name="Google Shape;368;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an experiment using CUDA </a:t>
            </a:r>
          </a:p>
          <a:p>
            <a:pPr marL="0" lvl="0" indent="0" algn="l" rtl="0">
              <a:spcBef>
                <a:spcPts val="0"/>
              </a:spcBef>
              <a:spcAft>
                <a:spcPts val="0"/>
              </a:spcAft>
              <a:buNone/>
            </a:pPr>
            <a:r>
              <a:rPr lang="en-US" dirty="0"/>
              <a:t>As with </a:t>
            </a:r>
            <a:r>
              <a:rPr lang="en-US" dirty="0" err="1"/>
              <a:t>openMP</a:t>
            </a:r>
            <a:r>
              <a:rPr lang="en-US" dirty="0"/>
              <a:t>, we were going to use Nefertiti objects to measure performance, </a:t>
            </a:r>
          </a:p>
          <a:p>
            <a:pPr marL="0" lvl="0" indent="0" algn="l" rtl="0">
              <a:spcBef>
                <a:spcPts val="0"/>
              </a:spcBef>
              <a:spcAft>
                <a:spcPts val="0"/>
              </a:spcAft>
              <a:buNone/>
            </a:pPr>
            <a:r>
              <a:rPr lang="en-US" dirty="0"/>
              <a:t>but there were some problem loading large-scale objects in CUDA</a:t>
            </a:r>
          </a:p>
          <a:p>
            <a:pPr marL="0" lvl="0" indent="0" algn="l" rtl="0">
              <a:spcBef>
                <a:spcPts val="0"/>
              </a:spcBef>
              <a:spcAft>
                <a:spcPts val="0"/>
              </a:spcAft>
              <a:buNone/>
            </a:pPr>
            <a:r>
              <a:rPr lang="en-US" dirty="0"/>
              <a:t>So, Instead, more test cases were rendered using block boxes,</a:t>
            </a:r>
          </a:p>
          <a:p>
            <a:pPr marL="0" lvl="0" indent="0" algn="l" rtl="0">
              <a:spcBef>
                <a:spcPts val="0"/>
              </a:spcBef>
              <a:spcAft>
                <a:spcPts val="0"/>
              </a:spcAft>
              <a:buNone/>
            </a:pPr>
            <a:r>
              <a:rPr lang="en-US" altLang="ko-KR" dirty="0"/>
              <a:t>3 </a:t>
            </a:r>
            <a:r>
              <a:rPr lang="en-US" altLang="ko-KR" dirty="0" err="1"/>
              <a:t>resolutiton</a:t>
            </a:r>
            <a:r>
              <a:rPr lang="en-US" altLang="ko-KR" dirty="0"/>
              <a:t>, 5 sample space, and 7 grid size from 16x16 to 1k x 1k </a:t>
            </a:r>
            <a:endParaRPr dirty="0"/>
          </a:p>
        </p:txBody>
      </p:sp>
      <p:sp>
        <p:nvSpPr>
          <p:cNvPr id="381" name="Google Shape;381;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en-US" altLang="ko-US" b="0" i="0" dirty="0">
                <a:effectLst/>
                <a:latin typeface="Söhne"/>
              </a:rPr>
              <a:t>overall, the experiments show the same pattern.</a:t>
            </a:r>
          </a:p>
          <a:p>
            <a:pPr algn="l"/>
            <a:r>
              <a:rPr lang="en-US" altLang="ko-US" b="0" i="0" dirty="0">
                <a:effectLst/>
                <a:latin typeface="Söhne"/>
              </a:rPr>
              <a:t>We can see that for every doubling of the SPP value, the render time increases by exactly two times.</a:t>
            </a:r>
          </a:p>
          <a:p>
            <a:pPr algn="l"/>
            <a:endParaRPr lang="en-US" altLang="ko-US" b="0" i="0" dirty="0">
              <a:effectLst/>
              <a:latin typeface="Söhne"/>
            </a:endParaRPr>
          </a:p>
          <a:p>
            <a:pPr algn="l"/>
            <a:r>
              <a:rPr lang="en-US" altLang="ko-US" b="0" i="0" dirty="0">
                <a:effectLst/>
                <a:latin typeface="Söhne"/>
              </a:rPr>
              <a:t>The increase in time with larger grid sizes could be due to several factors such as:</a:t>
            </a:r>
          </a:p>
          <a:p>
            <a:pPr algn="l">
              <a:buFont typeface="Arial" panose="020B0604020202020204" pitchFamily="34" charset="0"/>
              <a:buChar char="•"/>
            </a:pPr>
            <a:r>
              <a:rPr lang="en-US" altLang="ko-US" b="0" i="0" dirty="0">
                <a:effectLst/>
                <a:latin typeface="Söhne"/>
              </a:rPr>
              <a:t>The overhead of managing a larger number of threads,</a:t>
            </a:r>
          </a:p>
          <a:p>
            <a:pPr algn="l">
              <a:buFont typeface="Arial" panose="020B0604020202020204" pitchFamily="34" charset="0"/>
              <a:buChar char="•"/>
            </a:pPr>
            <a:r>
              <a:rPr lang="en-US" altLang="ko-US" b="0" i="0" dirty="0">
                <a:effectLst/>
                <a:latin typeface="Söhne"/>
              </a:rPr>
              <a:t>Increased complexity in memory management as the grid size grows,</a:t>
            </a:r>
          </a:p>
          <a:p>
            <a:pPr algn="l">
              <a:buFont typeface="Arial" panose="020B0604020202020204" pitchFamily="34" charset="0"/>
              <a:buChar char="•"/>
            </a:pPr>
            <a:r>
              <a:rPr lang="en-US" altLang="ko-US" b="0" i="0" dirty="0">
                <a:effectLst/>
                <a:latin typeface="Söhne"/>
              </a:rPr>
              <a:t>Possible limitations in hardware resources causing contention,</a:t>
            </a:r>
          </a:p>
          <a:p>
            <a:pPr algn="l">
              <a:buFont typeface="Arial" panose="020B0604020202020204" pitchFamily="34" charset="0"/>
              <a:buChar char="•"/>
            </a:pPr>
            <a:r>
              <a:rPr lang="en-US" altLang="ko-US" b="0" i="0" dirty="0">
                <a:effectLst/>
                <a:latin typeface="Söhne"/>
              </a:rPr>
              <a:t>Inefficiencies in the implementation that only become apparent at larger scales.</a:t>
            </a:r>
          </a:p>
        </p:txBody>
      </p:sp>
      <p:sp>
        <p:nvSpPr>
          <p:cNvPr id="342" name="Google Shape;34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99024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Over the past several decades, the field of computer graphics has continuously evolved and advanced, resulting in increasingly realistic graphic images. </a:t>
            </a:r>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These advancements can be attributed to the ever-improving computing power.</a:t>
            </a:r>
            <a:endParaRPr sz="1800">
              <a:latin typeface="Calibri"/>
              <a:ea typeface="Calibri"/>
              <a:cs typeface="Calibri"/>
              <a:sym typeface="Calibri"/>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 </a:t>
            </a:r>
            <a:endParaRPr sz="1800">
              <a:latin typeface="Calibri"/>
              <a:ea typeface="Calibri"/>
              <a:cs typeface="Calibri"/>
              <a:sym typeface="Calibri"/>
            </a:endParaRPr>
          </a:p>
          <a:p>
            <a:pPr marL="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We aim to explore the most efficient and fast means of achieving exceptional graphical quality through the utilization of parallel 3D rendering technology.</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128" name="Google Shape;12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223493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ko-US" b="0" i="0" dirty="0">
                <a:solidFill>
                  <a:srgbClr val="ECECF1"/>
                </a:solidFill>
                <a:effectLst/>
                <a:latin typeface="Söhne"/>
              </a:rPr>
              <a:t>The results indicate that there may be an optimal grid size for the given hardware and software configuration that balances the overhead of parallelism with the performance gains. </a:t>
            </a:r>
          </a:p>
          <a:p>
            <a:pPr marL="0" lvl="0" indent="0" algn="l" rtl="0">
              <a:spcBef>
                <a:spcPts val="0"/>
              </a:spcBef>
              <a:spcAft>
                <a:spcPts val="0"/>
              </a:spcAft>
              <a:buNone/>
            </a:pPr>
            <a:r>
              <a:rPr lang="en-US" altLang="ko-US" b="0" i="0" dirty="0">
                <a:solidFill>
                  <a:srgbClr val="ECECF1"/>
                </a:solidFill>
                <a:effectLst/>
                <a:latin typeface="Söhne"/>
              </a:rPr>
              <a:t>Beyond this optimal point, the cost of managing more threads outweighs the benefits of added parallelism. </a:t>
            </a:r>
          </a:p>
          <a:p>
            <a:pPr marL="0" lvl="0" indent="0" algn="l" rtl="0">
              <a:spcBef>
                <a:spcPts val="0"/>
              </a:spcBef>
              <a:spcAft>
                <a:spcPts val="0"/>
              </a:spcAft>
              <a:buNone/>
            </a:pPr>
            <a:r>
              <a:rPr lang="en-US" altLang="ko-US" b="0" i="0" dirty="0">
                <a:solidFill>
                  <a:srgbClr val="ECECF1"/>
                </a:solidFill>
                <a:effectLst/>
                <a:latin typeface="Söhne"/>
              </a:rPr>
              <a:t>This is a common scenario in parallel computing and indicates that there is a need for careful tuning of parallel execution parameters to achieve the best performance.</a:t>
            </a:r>
            <a:endParaRPr dirty="0"/>
          </a:p>
        </p:txBody>
      </p:sp>
      <p:sp>
        <p:nvSpPr>
          <p:cNvPr id="342" name="Google Shape;34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213663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f86bebedc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g29f86bebed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25eefa496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2625eefa49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25eefa496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2625eefa49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85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25eefa496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625eefa496_1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625eefa496_1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4000" b="0" i="0" u="none" strike="noStrike">
                <a:solidFill>
                  <a:srgbClr val="161719"/>
                </a:solidFill>
                <a:latin typeface="Inter"/>
                <a:ea typeface="Inter"/>
                <a:cs typeface="Inter"/>
                <a:sym typeface="Inter"/>
              </a:rPr>
              <a:t>The visualization showcases how the quality of the final render changes with the number of paths per pixel in the path tracing algorithm. </a:t>
            </a:r>
            <a:endParaRPr/>
          </a:p>
          <a:p>
            <a:pPr marL="0" lvl="0" indent="0" algn="just" rtl="0">
              <a:spcBef>
                <a:spcPts val="0"/>
              </a:spcBef>
              <a:spcAft>
                <a:spcPts val="0"/>
              </a:spcAft>
              <a:buNone/>
            </a:pPr>
            <a:r>
              <a:rPr lang="en-US" sz="4000" b="0" i="0" u="none" strike="noStrike">
                <a:solidFill>
                  <a:srgbClr val="161719"/>
                </a:solidFill>
                <a:latin typeface="Inter"/>
                <a:ea typeface="Inter"/>
                <a:cs typeface="Inter"/>
                <a:sym typeface="Inter"/>
              </a:rPr>
              <a:t>Path tracing is a rendering technique that simulates how light interacts with surfaces. </a:t>
            </a:r>
            <a:endParaRPr/>
          </a:p>
          <a:p>
            <a:pPr marL="0" lvl="0" indent="0" algn="just" rtl="0">
              <a:spcBef>
                <a:spcPts val="0"/>
              </a:spcBef>
              <a:spcAft>
                <a:spcPts val="0"/>
              </a:spcAft>
              <a:buNone/>
            </a:pPr>
            <a:r>
              <a:rPr lang="en-US" sz="4000" b="0" i="0" u="none" strike="noStrike">
                <a:solidFill>
                  <a:srgbClr val="161719"/>
                </a:solidFill>
                <a:latin typeface="Inter"/>
                <a:ea typeface="Inter"/>
                <a:cs typeface="Inter"/>
                <a:sym typeface="Inter"/>
              </a:rPr>
              <a:t>It is an enhanced version of ray tracing that calculates multiple possible paths that light can take to reach the camera.</a:t>
            </a:r>
            <a:endParaRPr sz="1800">
              <a:solidFill>
                <a:srgbClr val="000000"/>
              </a:solidFill>
              <a:latin typeface="Quattrocento Sans"/>
              <a:ea typeface="Quattrocento Sans"/>
              <a:cs typeface="Quattrocento Sans"/>
              <a:sym typeface="Quattrocento Sans"/>
            </a:endParaRPr>
          </a:p>
        </p:txBody>
      </p:sp>
      <p:sp>
        <p:nvSpPr>
          <p:cNvPr id="145" name="Google Shape;14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hypothesis is very simple.</a:t>
            </a:r>
            <a:endParaRPr/>
          </a:p>
          <a:p>
            <a:pPr marL="0" lvl="0" indent="0" algn="l" rtl="0">
              <a:spcBef>
                <a:spcPts val="0"/>
              </a:spcBef>
              <a:spcAft>
                <a:spcPts val="0"/>
              </a:spcAft>
              <a:buNone/>
            </a:pPr>
            <a:endParaRPr/>
          </a:p>
        </p:txBody>
      </p:sp>
      <p:sp>
        <p:nvSpPr>
          <p:cNvPr id="157" name="Google Shape;15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0" i="0" u="none" strike="noStrike" dirty="0">
                <a:solidFill>
                  <a:srgbClr val="161719"/>
                </a:solidFill>
                <a:effectLst/>
                <a:latin typeface="Inter"/>
              </a:rPr>
              <a:t>Our objective is not to change the path-tracing algorithm, even though it could significantly reduce the rendering time.</a:t>
            </a:r>
          </a:p>
          <a:p>
            <a:endParaRPr lang="en-US" altLang="en-US" b="0" i="0" u="none" strike="noStrike" dirty="0">
              <a:solidFill>
                <a:srgbClr val="161719"/>
              </a:solidFill>
              <a:effectLst/>
              <a:latin typeface="Inter"/>
            </a:endParaRPr>
          </a:p>
          <a:p>
            <a:r>
              <a:rPr lang="en-US" altLang="en-US" b="0" i="0" u="none" strike="noStrike" dirty="0">
                <a:solidFill>
                  <a:srgbClr val="161719"/>
                </a:solidFill>
                <a:effectLst/>
                <a:latin typeface="Inter"/>
              </a:rPr>
              <a:t>to parallelize the computation involved in assembling vertices into polygons (triangles in this case) </a:t>
            </a:r>
          </a:p>
          <a:p>
            <a:r>
              <a:rPr lang="en-US" altLang="en-US" b="0" i="0" u="none" strike="noStrike" dirty="0">
                <a:solidFill>
                  <a:srgbClr val="161719"/>
                </a:solidFill>
                <a:effectLst/>
                <a:latin typeface="Inter"/>
              </a:rPr>
              <a:t>and performing transformations on those triangles such as moving (translation), scaling, and rotating them. </a:t>
            </a:r>
          </a:p>
          <a:p>
            <a:r>
              <a:rPr lang="en-US" altLang="en-US" b="0" i="0" u="none" strike="noStrike" dirty="0">
                <a:solidFill>
                  <a:srgbClr val="161719"/>
                </a:solidFill>
                <a:effectLst/>
                <a:latin typeface="Inter"/>
              </a:rPr>
              <a:t>These operations can be computationally intensive when dealing with a large number of vertices and triangles, making them good candidates for parallelization.</a:t>
            </a:r>
          </a:p>
          <a:p>
            <a:endParaRPr lang="en-US" altLang="en-US" b="0" i="0" u="none" strike="noStrike" dirty="0">
              <a:solidFill>
                <a:srgbClr val="161719"/>
              </a:solidFill>
              <a:effectLst/>
              <a:latin typeface="Inter"/>
            </a:endParaRPr>
          </a:p>
          <a:p>
            <a:endParaRPr lang="en-US" altLang="en-US" b="0" i="0" u="none" strike="noStrike" dirty="0">
              <a:solidFill>
                <a:srgbClr val="161719"/>
              </a:solidFill>
              <a:effectLst/>
              <a:latin typeface="Inter"/>
            </a:endParaRPr>
          </a:p>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u="none" strike="noStrike">
              <a:solidFill>
                <a:srgbClr val="161719"/>
              </a:solidFill>
              <a:latin typeface="Inter"/>
              <a:ea typeface="Inter"/>
              <a:cs typeface="Inter"/>
              <a:sym typeface="Inter"/>
            </a:endParaRPr>
          </a:p>
          <a:p>
            <a:pPr marL="0" lvl="0" indent="0" algn="l" rtl="0">
              <a:spcBef>
                <a:spcPts val="0"/>
              </a:spcBef>
              <a:spcAft>
                <a:spcPts val="0"/>
              </a:spcAft>
              <a:buNone/>
            </a:pPr>
            <a:endParaRPr/>
          </a:p>
        </p:txBody>
      </p:sp>
      <p:sp>
        <p:nvSpPr>
          <p:cNvPr id="190" name="Google Shape;19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28"/>
          <p:cNvSpPr txBox="1"/>
          <p:nvPr/>
        </p:nvSpPr>
        <p:spPr>
          <a:xfrm>
            <a:off x="6197568" y="6324600"/>
            <a:ext cx="4571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FFFFFF"/>
                </a:solidFill>
                <a:latin typeface="Calibri"/>
                <a:ea typeface="Calibri"/>
                <a:cs typeface="Calibri"/>
                <a:sym typeface="Calibri"/>
              </a:rPr>
              <a:t>‹#›</a:t>
            </a:fld>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6"/>
        <p:cNvGrpSpPr/>
        <p:nvPr/>
      </p:nvGrpSpPr>
      <p:grpSpPr>
        <a:xfrm>
          <a:off x="0" y="0"/>
          <a:ext cx="0" cy="0"/>
          <a:chOff x="0" y="0"/>
          <a:chExt cx="0" cy="0"/>
        </a:xfrm>
      </p:grpSpPr>
      <p:sp>
        <p:nvSpPr>
          <p:cNvPr id="87" name="Google Shape;87;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
        <p:cNvGrpSpPr/>
        <p:nvPr/>
      </p:nvGrpSpPr>
      <p:grpSpPr>
        <a:xfrm>
          <a:off x="0" y="0"/>
          <a:ext cx="0" cy="0"/>
          <a:chOff x="0" y="0"/>
          <a:chExt cx="0" cy="0"/>
        </a:xfrm>
      </p:grpSpPr>
      <p:sp>
        <p:nvSpPr>
          <p:cNvPr id="94" name="Google Shape;94;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3"/>
          <p:cNvSpPr>
            <a:spLocks noGrp="1"/>
          </p:cNvSpPr>
          <p:nvPr>
            <p:ph type="pic" idx="2"/>
          </p:nvPr>
        </p:nvSpPr>
        <p:spPr>
          <a:xfrm>
            <a:off x="5183188" y="987425"/>
            <a:ext cx="6172200" cy="4873625"/>
          </a:xfrm>
          <a:prstGeom prst="rect">
            <a:avLst/>
          </a:prstGeom>
          <a:noFill/>
          <a:ln>
            <a:noFill/>
          </a:ln>
        </p:spPr>
      </p:sp>
      <p:sp>
        <p:nvSpPr>
          <p:cNvPr id="96" name="Google Shape;96;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2"/>
          <p:cNvSpPr txBox="1">
            <a:spLocks noGrp="1"/>
          </p:cNvSpPr>
          <p:nvPr>
            <p:ph type="ctrTitle"/>
          </p:nvPr>
        </p:nvSpPr>
        <p:spPr>
          <a:xfrm>
            <a:off x="914400" y="2130436"/>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3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177"/>
              </a:spcBef>
              <a:spcAft>
                <a:spcPts val="0"/>
              </a:spcAft>
              <a:buClr>
                <a:srgbClr val="888888"/>
              </a:buClr>
              <a:buSzPts val="885"/>
              <a:buNone/>
              <a:defRPr>
                <a:solidFill>
                  <a:srgbClr val="888888"/>
                </a:solidFill>
              </a:defRPr>
            </a:lvl1pPr>
            <a:lvl2pPr lvl="1" algn="ctr">
              <a:spcBef>
                <a:spcPts val="152"/>
              </a:spcBef>
              <a:spcAft>
                <a:spcPts val="0"/>
              </a:spcAft>
              <a:buClr>
                <a:srgbClr val="888888"/>
              </a:buClr>
              <a:buSzPts val="760"/>
              <a:buNone/>
              <a:defRPr>
                <a:solidFill>
                  <a:srgbClr val="888888"/>
                </a:solidFill>
              </a:defRPr>
            </a:lvl2pPr>
            <a:lvl3pPr lvl="2" algn="ctr">
              <a:spcBef>
                <a:spcPts val="127"/>
              </a:spcBef>
              <a:spcAft>
                <a:spcPts val="0"/>
              </a:spcAft>
              <a:buClr>
                <a:srgbClr val="888888"/>
              </a:buClr>
              <a:buSzPts val="635"/>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101"/>
              </a:spcBef>
              <a:spcAft>
                <a:spcPts val="0"/>
              </a:spcAft>
              <a:buClr>
                <a:srgbClr val="888888"/>
              </a:buClr>
              <a:buSzPts val="505"/>
              <a:buNone/>
              <a:defRPr>
                <a:solidFill>
                  <a:srgbClr val="888888"/>
                </a:solidFill>
              </a:defRPr>
            </a:lvl5pPr>
            <a:lvl6pPr lvl="5" algn="ctr">
              <a:spcBef>
                <a:spcPts val="127"/>
              </a:spcBef>
              <a:spcAft>
                <a:spcPts val="0"/>
              </a:spcAft>
              <a:buClr>
                <a:srgbClr val="888888"/>
              </a:buClr>
              <a:buSzPts val="635"/>
              <a:buNone/>
              <a:defRPr>
                <a:solidFill>
                  <a:srgbClr val="888888"/>
                </a:solidFill>
              </a:defRPr>
            </a:lvl6pPr>
            <a:lvl7pPr lvl="6" algn="ctr">
              <a:spcBef>
                <a:spcPts val="127"/>
              </a:spcBef>
              <a:spcAft>
                <a:spcPts val="0"/>
              </a:spcAft>
              <a:buClr>
                <a:srgbClr val="888888"/>
              </a:buClr>
              <a:buSzPts val="635"/>
              <a:buNone/>
              <a:defRPr>
                <a:solidFill>
                  <a:srgbClr val="888888"/>
                </a:solidFill>
              </a:defRPr>
            </a:lvl7pPr>
            <a:lvl8pPr lvl="7" algn="ctr">
              <a:spcBef>
                <a:spcPts val="127"/>
              </a:spcBef>
              <a:spcAft>
                <a:spcPts val="0"/>
              </a:spcAft>
              <a:buClr>
                <a:srgbClr val="888888"/>
              </a:buClr>
              <a:buSzPts val="635"/>
              <a:buNone/>
              <a:defRPr>
                <a:solidFill>
                  <a:srgbClr val="888888"/>
                </a:solidFill>
              </a:defRPr>
            </a:lvl8pPr>
            <a:lvl9pPr lvl="8" algn="ctr">
              <a:spcBef>
                <a:spcPts val="127"/>
              </a:spcBef>
              <a:spcAft>
                <a:spcPts val="0"/>
              </a:spcAft>
              <a:buClr>
                <a:srgbClr val="888888"/>
              </a:buClr>
              <a:buSzPts val="635"/>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2"/>
        <p:cNvGrpSpPr/>
        <p:nvPr/>
      </p:nvGrpSpPr>
      <p:grpSpPr>
        <a:xfrm>
          <a:off x="0" y="0"/>
          <a:ext cx="0" cy="0"/>
          <a:chOff x="0" y="0"/>
          <a:chExt cx="0" cy="0"/>
        </a:xfrm>
      </p:grpSpPr>
      <p:sp>
        <p:nvSpPr>
          <p:cNvPr id="23" name="Google Shape;23;p33"/>
          <p:cNvSpPr txBox="1">
            <a:spLocks noGrp="1"/>
          </p:cNvSpPr>
          <p:nvPr>
            <p:ph type="title"/>
          </p:nvPr>
        </p:nvSpPr>
        <p:spPr>
          <a:xfrm>
            <a:off x="609600" y="76200"/>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169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33"/>
          <p:cNvSpPr txBox="1">
            <a:spLocks noGrp="1"/>
          </p:cNvSpPr>
          <p:nvPr>
            <p:ph type="body" idx="1"/>
          </p:nvPr>
        </p:nvSpPr>
        <p:spPr>
          <a:xfrm>
            <a:off x="609600" y="1219200"/>
            <a:ext cx="10972800" cy="4343400"/>
          </a:xfrm>
          <a:prstGeom prst="rect">
            <a:avLst/>
          </a:prstGeom>
          <a:noFill/>
          <a:ln>
            <a:noFill/>
          </a:ln>
        </p:spPr>
        <p:txBody>
          <a:bodyPr spcFirstLastPara="1" wrap="square" lIns="91425" tIns="45700" rIns="91425" bIns="45700" anchor="t" anchorCtr="0">
            <a:normAutofit/>
          </a:bodyPr>
          <a:lstStyle>
            <a:lvl1pPr marL="457200" lvl="0" indent="-284797" algn="l">
              <a:spcBef>
                <a:spcPts val="177"/>
              </a:spcBef>
              <a:spcAft>
                <a:spcPts val="0"/>
              </a:spcAft>
              <a:buClr>
                <a:srgbClr val="000000"/>
              </a:buClr>
              <a:buSzPts val="885"/>
              <a:buChar char="•"/>
              <a:defRPr>
                <a:solidFill>
                  <a:srgbClr val="000000"/>
                </a:solidFill>
              </a:defRPr>
            </a:lvl1pPr>
            <a:lvl2pPr marL="914400" lvl="1" indent="-276860" algn="l">
              <a:spcBef>
                <a:spcPts val="152"/>
              </a:spcBef>
              <a:spcAft>
                <a:spcPts val="0"/>
              </a:spcAft>
              <a:buClr>
                <a:srgbClr val="000000"/>
              </a:buClr>
              <a:buSzPts val="760"/>
              <a:buChar char="–"/>
              <a:defRPr>
                <a:solidFill>
                  <a:srgbClr val="000000"/>
                </a:solidFill>
              </a:defRPr>
            </a:lvl2pPr>
            <a:lvl3pPr marL="1371600" lvl="2" indent="-268922" algn="l">
              <a:spcBef>
                <a:spcPts val="127"/>
              </a:spcBef>
              <a:spcAft>
                <a:spcPts val="0"/>
              </a:spcAft>
              <a:buClr>
                <a:srgbClr val="000000"/>
              </a:buClr>
              <a:buSzPts val="635"/>
              <a:buChar char="•"/>
              <a:defRPr>
                <a:solidFill>
                  <a:srgbClr val="000000"/>
                </a:solidFill>
              </a:defRPr>
            </a:lvl3pPr>
            <a:lvl4pPr marL="1828800" lvl="3" indent="-342900" algn="l">
              <a:spcBef>
                <a:spcPts val="360"/>
              </a:spcBef>
              <a:spcAft>
                <a:spcPts val="0"/>
              </a:spcAft>
              <a:buClr>
                <a:srgbClr val="000000"/>
              </a:buClr>
              <a:buSzPts val="1800"/>
              <a:buChar char="–"/>
              <a:defRPr>
                <a:solidFill>
                  <a:srgbClr val="000000"/>
                </a:solidFill>
              </a:defRPr>
            </a:lvl4pPr>
            <a:lvl5pPr marL="2286000" lvl="4" indent="-260667" algn="l">
              <a:spcBef>
                <a:spcPts val="101"/>
              </a:spcBef>
              <a:spcAft>
                <a:spcPts val="0"/>
              </a:spcAft>
              <a:buClr>
                <a:srgbClr val="000000"/>
              </a:buClr>
              <a:buSzPts val="505"/>
              <a:buChar char="»"/>
              <a:defRPr>
                <a:solidFill>
                  <a:srgbClr val="00000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3"/>
          <p:cNvSpPr txBox="1"/>
          <p:nvPr/>
        </p:nvSpPr>
        <p:spPr>
          <a:xfrm>
            <a:off x="6197568" y="6324602"/>
            <a:ext cx="300082" cy="209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760">
                <a:solidFill>
                  <a:srgbClr val="FFFFFF"/>
                </a:solidFill>
                <a:latin typeface="Calibri"/>
                <a:ea typeface="Calibri"/>
                <a:cs typeface="Calibri"/>
                <a:sym typeface="Calibri"/>
              </a:rPr>
              <a:t>‹#›</a:t>
            </a:fld>
            <a:endParaRPr sz="76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6"/>
        <p:cNvGrpSpPr/>
        <p:nvPr/>
      </p:nvGrpSpPr>
      <p:grpSpPr>
        <a:xfrm>
          <a:off x="0" y="0"/>
          <a:ext cx="0" cy="0"/>
          <a:chOff x="0" y="0"/>
          <a:chExt cx="0" cy="0"/>
        </a:xfrm>
      </p:grpSpPr>
      <p:sp>
        <p:nvSpPr>
          <p:cNvPr id="27" name="Google Shape;27;p34"/>
          <p:cNvSpPr txBox="1">
            <a:spLocks noGrp="1"/>
          </p:cNvSpPr>
          <p:nvPr>
            <p:ph type="title"/>
          </p:nvPr>
        </p:nvSpPr>
        <p:spPr>
          <a:xfrm>
            <a:off x="838200" y="304800"/>
            <a:ext cx="10515600" cy="93027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52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34"/>
          <p:cNvSpPr txBox="1">
            <a:spLocks noGrp="1"/>
          </p:cNvSpPr>
          <p:nvPr>
            <p:ph type="body" idx="1"/>
          </p:nvPr>
        </p:nvSpPr>
        <p:spPr>
          <a:xfrm>
            <a:off x="838200" y="1219200"/>
            <a:ext cx="10541000" cy="4572001"/>
          </a:xfrm>
          <a:prstGeom prst="rect">
            <a:avLst/>
          </a:prstGeom>
          <a:noFill/>
          <a:ln>
            <a:noFill/>
          </a:ln>
        </p:spPr>
        <p:txBody>
          <a:bodyPr spcFirstLastPara="1" wrap="square" lIns="91425" tIns="45700" rIns="91425" bIns="45700" anchor="t" anchorCtr="0">
            <a:noAutofit/>
          </a:bodyPr>
          <a:lstStyle>
            <a:lvl1pPr marL="457200" lvl="0" indent="-308927" algn="l">
              <a:spcBef>
                <a:spcPts val="253"/>
              </a:spcBef>
              <a:spcAft>
                <a:spcPts val="0"/>
              </a:spcAft>
              <a:buClr>
                <a:srgbClr val="1D1B10"/>
              </a:buClr>
              <a:buSzPts val="1265"/>
              <a:buChar char="•"/>
              <a:defRPr sz="1265">
                <a:solidFill>
                  <a:srgbClr val="1D1B10"/>
                </a:solidFill>
              </a:defRPr>
            </a:lvl1pPr>
            <a:lvl2pPr marL="914400" lvl="1" indent="-303530" algn="l">
              <a:spcBef>
                <a:spcPts val="236"/>
              </a:spcBef>
              <a:spcAft>
                <a:spcPts val="0"/>
              </a:spcAft>
              <a:buClr>
                <a:srgbClr val="1D1B10"/>
              </a:buClr>
              <a:buSzPts val="1180"/>
              <a:buChar char="–"/>
              <a:defRPr sz="1180">
                <a:solidFill>
                  <a:srgbClr val="1D1B10"/>
                </a:solidFill>
              </a:defRPr>
            </a:lvl2pPr>
            <a:lvl3pPr marL="1371600" lvl="2" indent="-298132" algn="l">
              <a:spcBef>
                <a:spcPts val="219"/>
              </a:spcBef>
              <a:spcAft>
                <a:spcPts val="0"/>
              </a:spcAft>
              <a:buClr>
                <a:srgbClr val="1D1B10"/>
              </a:buClr>
              <a:buSzPts val="1095"/>
              <a:buChar char="•"/>
              <a:defRPr sz="1095">
                <a:solidFill>
                  <a:srgbClr val="1D1B10"/>
                </a:solidFill>
              </a:defRPr>
            </a:lvl3pPr>
            <a:lvl4pPr marL="1828800" lvl="3" indent="-293052" algn="l">
              <a:spcBef>
                <a:spcPts val="203"/>
              </a:spcBef>
              <a:spcAft>
                <a:spcPts val="0"/>
              </a:spcAft>
              <a:buClr>
                <a:srgbClr val="1D1B10"/>
              </a:buClr>
              <a:buSzPts val="1015"/>
              <a:buChar char="–"/>
              <a:defRPr sz="1014">
                <a:solidFill>
                  <a:srgbClr val="1D1B10"/>
                </a:solidFill>
              </a:defRPr>
            </a:lvl4pPr>
            <a:lvl5pPr marL="2286000" lvl="4" indent="-260667" algn="l">
              <a:spcBef>
                <a:spcPts val="101"/>
              </a:spcBef>
              <a:spcAft>
                <a:spcPts val="0"/>
              </a:spcAft>
              <a:buClr>
                <a:srgbClr val="1D1B10"/>
              </a:buClr>
              <a:buSzPts val="505"/>
              <a:buChar char="»"/>
              <a:defRPr>
                <a:solidFill>
                  <a:srgbClr val="1D1B1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34"/>
          <p:cNvSpPr txBox="1"/>
          <p:nvPr/>
        </p:nvSpPr>
        <p:spPr>
          <a:xfrm>
            <a:off x="6197568" y="6324602"/>
            <a:ext cx="300082" cy="209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760">
                <a:solidFill>
                  <a:srgbClr val="FFFFFF"/>
                </a:solidFill>
                <a:latin typeface="Calibri"/>
                <a:ea typeface="Calibri"/>
                <a:cs typeface="Calibri"/>
                <a:sym typeface="Calibri"/>
              </a:rPr>
              <a:t>‹#›</a:t>
            </a:fld>
            <a:endParaRPr sz="760">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35"/>
          <p:cNvSpPr txBox="1">
            <a:spLocks noGrp="1"/>
          </p:cNvSpPr>
          <p:nvPr>
            <p:ph type="title"/>
          </p:nvPr>
        </p:nvSpPr>
        <p:spPr>
          <a:xfrm>
            <a:off x="1574768" y="228600"/>
            <a:ext cx="9245600" cy="990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69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35"/>
          <p:cNvSpPr txBox="1"/>
          <p:nvPr/>
        </p:nvSpPr>
        <p:spPr>
          <a:xfrm>
            <a:off x="6197568" y="6324602"/>
            <a:ext cx="300082" cy="209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760">
                <a:solidFill>
                  <a:srgbClr val="FFFFFF"/>
                </a:solidFill>
                <a:latin typeface="Calibri"/>
                <a:ea typeface="Calibri"/>
                <a:cs typeface="Calibri"/>
                <a:sym typeface="Calibri"/>
              </a:rPr>
              <a:t>‹#›</a:t>
            </a:fld>
            <a:endParaRPr sz="760">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9"/>
        <p:cNvGrpSpPr/>
        <p:nvPr/>
      </p:nvGrpSpPr>
      <p:grpSpPr>
        <a:xfrm>
          <a:off x="0" y="0"/>
          <a:ext cx="0" cy="0"/>
          <a:chOff x="0" y="0"/>
          <a:chExt cx="0" cy="0"/>
        </a:xfrm>
      </p:grpSpPr>
      <p:sp>
        <p:nvSpPr>
          <p:cNvPr id="40" name="Google Shape;40;p30"/>
          <p:cNvSpPr txBox="1">
            <a:spLocks noGrp="1"/>
          </p:cNvSpPr>
          <p:nvPr>
            <p:ph type="title"/>
          </p:nvPr>
        </p:nvSpPr>
        <p:spPr>
          <a:xfrm>
            <a:off x="609600" y="76200"/>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0"/>
          <p:cNvSpPr txBox="1">
            <a:spLocks noGrp="1"/>
          </p:cNvSpPr>
          <p:nvPr>
            <p:ph type="body" idx="1"/>
          </p:nvPr>
        </p:nvSpPr>
        <p:spPr>
          <a:xfrm>
            <a:off x="609600" y="1219200"/>
            <a:ext cx="10972800" cy="43434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solidFill>
                  <a:srgbClr val="000000"/>
                </a:solidFill>
              </a:defRPr>
            </a:lvl1pPr>
            <a:lvl2pPr marL="914400" lvl="1" indent="-381000" algn="l">
              <a:lnSpc>
                <a:spcPct val="90000"/>
              </a:lnSpc>
              <a:spcBef>
                <a:spcPts val="500"/>
              </a:spcBef>
              <a:spcAft>
                <a:spcPts val="0"/>
              </a:spcAft>
              <a:buClr>
                <a:srgbClr val="000000"/>
              </a:buClr>
              <a:buSzPts val="2400"/>
              <a:buChar char="•"/>
              <a:defRPr>
                <a:solidFill>
                  <a:srgbClr val="000000"/>
                </a:solidFill>
              </a:defRPr>
            </a:lvl2pPr>
            <a:lvl3pPr marL="1371600" lvl="2" indent="-355600" algn="l">
              <a:lnSpc>
                <a:spcPct val="90000"/>
              </a:lnSpc>
              <a:spcBef>
                <a:spcPts val="500"/>
              </a:spcBef>
              <a:spcAft>
                <a:spcPts val="0"/>
              </a:spcAft>
              <a:buClr>
                <a:srgbClr val="000000"/>
              </a:buClr>
              <a:buSzPts val="2000"/>
              <a:buChar char="•"/>
              <a:defRPr>
                <a:solidFill>
                  <a:srgbClr val="000000"/>
                </a:solidFill>
              </a:defRPr>
            </a:lvl3pPr>
            <a:lvl4pPr marL="1828800" lvl="3" indent="-342900" algn="l">
              <a:lnSpc>
                <a:spcPct val="90000"/>
              </a:lnSpc>
              <a:spcBef>
                <a:spcPts val="500"/>
              </a:spcBef>
              <a:spcAft>
                <a:spcPts val="0"/>
              </a:spcAft>
              <a:buClr>
                <a:srgbClr val="000000"/>
              </a:buClr>
              <a:buSzPts val="1800"/>
              <a:buChar char="•"/>
              <a:defRPr>
                <a:solidFill>
                  <a:srgbClr val="000000"/>
                </a:solidFill>
              </a:defRPr>
            </a:lvl4pPr>
            <a:lvl5pPr marL="2286000" lvl="4" indent="-342900" algn="l">
              <a:lnSpc>
                <a:spcPct val="90000"/>
              </a:lnSpc>
              <a:spcBef>
                <a:spcPts val="500"/>
              </a:spcBef>
              <a:spcAft>
                <a:spcPts val="0"/>
              </a:spcAft>
              <a:buClr>
                <a:srgbClr val="000000"/>
              </a:buClr>
              <a:buSzPts val="1800"/>
              <a:buChar char="•"/>
              <a:defRPr>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0"/>
          <p:cNvSpPr txBox="1"/>
          <p:nvPr/>
        </p:nvSpPr>
        <p:spPr>
          <a:xfrm>
            <a:off x="6197568" y="6324600"/>
            <a:ext cx="4571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FFFFFF"/>
                </a:solidFill>
                <a:latin typeface="Calibri"/>
                <a:ea typeface="Calibri"/>
                <a:cs typeface="Calibri"/>
                <a:sym typeface="Calibri"/>
              </a:rPr>
              <a:t>‹#›</a:t>
            </a:fld>
            <a:endParaRPr sz="1800">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8" name="Google Shape;5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09600" y="219083"/>
            <a:ext cx="10393680" cy="6397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140" b="0" i="0" u="none" strike="noStrike" cap="none">
                <a:solidFill>
                  <a:schemeClr val="dk1"/>
                </a:solidFill>
                <a:latin typeface="Calibri"/>
                <a:ea typeface="Calibri"/>
                <a:cs typeface="Calibri"/>
                <a:sym typeface="Calibri"/>
              </a:defRPr>
            </a:lvl9pPr>
          </a:lstStyle>
          <a:p>
            <a:endParaRPr/>
          </a:p>
        </p:txBody>
      </p:sp>
      <p:sp>
        <p:nvSpPr>
          <p:cNvPr id="11" name="Google Shape;11;p27"/>
          <p:cNvSpPr txBox="1">
            <a:spLocks noGrp="1"/>
          </p:cNvSpPr>
          <p:nvPr>
            <p:ph type="body" idx="1"/>
          </p:nvPr>
        </p:nvSpPr>
        <p:spPr>
          <a:xfrm>
            <a:off x="609600" y="1143006"/>
            <a:ext cx="10972800" cy="4983163"/>
          </a:xfrm>
          <a:prstGeom prst="rect">
            <a:avLst/>
          </a:prstGeom>
          <a:noFill/>
          <a:ln>
            <a:noFill/>
          </a:ln>
        </p:spPr>
        <p:txBody>
          <a:bodyPr spcFirstLastPara="1" wrap="square" lIns="91425" tIns="45700" rIns="91425" bIns="45700" anchor="t" anchorCtr="0">
            <a:noAutofit/>
          </a:bodyPr>
          <a:lstStyle>
            <a:lvl1pPr marL="457200" marR="0" lvl="0" indent="-284797" algn="l" rtl="0">
              <a:spcBef>
                <a:spcPts val="177"/>
              </a:spcBef>
              <a:spcAft>
                <a:spcPts val="0"/>
              </a:spcAft>
              <a:buClr>
                <a:schemeClr val="dk1"/>
              </a:buClr>
              <a:buSzPts val="885"/>
              <a:buFont typeface="Arial"/>
              <a:buChar char="•"/>
              <a:defRPr sz="885" b="0" i="0" u="none" strike="noStrike" cap="none">
                <a:solidFill>
                  <a:schemeClr val="dk1"/>
                </a:solidFill>
                <a:latin typeface="Calibri"/>
                <a:ea typeface="Calibri"/>
                <a:cs typeface="Calibri"/>
                <a:sym typeface="Calibri"/>
              </a:defRPr>
            </a:lvl1pPr>
            <a:lvl2pPr marL="914400" marR="0" lvl="1" indent="-276860" algn="l" rtl="0">
              <a:spcBef>
                <a:spcPts val="152"/>
              </a:spcBef>
              <a:spcAft>
                <a:spcPts val="0"/>
              </a:spcAft>
              <a:buClr>
                <a:schemeClr val="dk1"/>
              </a:buClr>
              <a:buSzPts val="760"/>
              <a:buFont typeface="Arial"/>
              <a:buChar char="–"/>
              <a:defRPr sz="760" b="0" i="0" u="none" strike="noStrike" cap="none">
                <a:solidFill>
                  <a:schemeClr val="dk1"/>
                </a:solidFill>
                <a:latin typeface="Calibri"/>
                <a:ea typeface="Calibri"/>
                <a:cs typeface="Calibri"/>
                <a:sym typeface="Calibri"/>
              </a:defRPr>
            </a:lvl2pPr>
            <a:lvl3pPr marL="1371600" marR="0" lvl="2" indent="-268922" algn="l" rtl="0">
              <a:spcBef>
                <a:spcPts val="127"/>
              </a:spcBef>
              <a:spcAft>
                <a:spcPts val="0"/>
              </a:spcAft>
              <a:buClr>
                <a:schemeClr val="dk1"/>
              </a:buClr>
              <a:buSzPts val="635"/>
              <a:buFont typeface="Arial"/>
              <a:buChar char="•"/>
              <a:defRPr sz="635"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260667" algn="l" rtl="0">
              <a:spcBef>
                <a:spcPts val="101"/>
              </a:spcBef>
              <a:spcAft>
                <a:spcPts val="0"/>
              </a:spcAft>
              <a:buClr>
                <a:schemeClr val="dk1"/>
              </a:buClr>
              <a:buSzPts val="505"/>
              <a:buFont typeface="Arial"/>
              <a:buChar char="»"/>
              <a:defRPr sz="505" b="0" i="0" u="none" strike="noStrike" cap="none">
                <a:solidFill>
                  <a:schemeClr val="dk1"/>
                </a:solidFill>
                <a:latin typeface="Calibri"/>
                <a:ea typeface="Calibri"/>
                <a:cs typeface="Calibri"/>
                <a:sym typeface="Calibri"/>
              </a:defRPr>
            </a:lvl5pPr>
            <a:lvl6pPr marL="2743200" marR="0" lvl="5" indent="-268922" algn="l" rtl="0">
              <a:spcBef>
                <a:spcPts val="127"/>
              </a:spcBef>
              <a:spcAft>
                <a:spcPts val="0"/>
              </a:spcAft>
              <a:buClr>
                <a:schemeClr val="dk1"/>
              </a:buClr>
              <a:buSzPts val="635"/>
              <a:buFont typeface="Arial"/>
              <a:buChar char="•"/>
              <a:defRPr sz="635" b="0" i="0" u="none" strike="noStrike" cap="none">
                <a:solidFill>
                  <a:schemeClr val="dk1"/>
                </a:solidFill>
                <a:latin typeface="Calibri"/>
                <a:ea typeface="Calibri"/>
                <a:cs typeface="Calibri"/>
                <a:sym typeface="Calibri"/>
              </a:defRPr>
            </a:lvl6pPr>
            <a:lvl7pPr marL="3200400" marR="0" lvl="6" indent="-268922" algn="l" rtl="0">
              <a:spcBef>
                <a:spcPts val="127"/>
              </a:spcBef>
              <a:spcAft>
                <a:spcPts val="0"/>
              </a:spcAft>
              <a:buClr>
                <a:schemeClr val="dk1"/>
              </a:buClr>
              <a:buSzPts val="635"/>
              <a:buFont typeface="Arial"/>
              <a:buChar char="•"/>
              <a:defRPr sz="635" b="0" i="0" u="none" strike="noStrike" cap="none">
                <a:solidFill>
                  <a:schemeClr val="dk1"/>
                </a:solidFill>
                <a:latin typeface="Calibri"/>
                <a:ea typeface="Calibri"/>
                <a:cs typeface="Calibri"/>
                <a:sym typeface="Calibri"/>
              </a:defRPr>
            </a:lvl7pPr>
            <a:lvl8pPr marL="3657600" marR="0" lvl="7" indent="-268922" algn="l" rtl="0">
              <a:spcBef>
                <a:spcPts val="127"/>
              </a:spcBef>
              <a:spcAft>
                <a:spcPts val="0"/>
              </a:spcAft>
              <a:buClr>
                <a:schemeClr val="dk1"/>
              </a:buClr>
              <a:buSzPts val="635"/>
              <a:buFont typeface="Arial"/>
              <a:buChar char="•"/>
              <a:defRPr sz="635" b="0" i="0" u="none" strike="noStrike" cap="none">
                <a:solidFill>
                  <a:schemeClr val="dk1"/>
                </a:solidFill>
                <a:latin typeface="Calibri"/>
                <a:ea typeface="Calibri"/>
                <a:cs typeface="Calibri"/>
                <a:sym typeface="Calibri"/>
              </a:defRPr>
            </a:lvl8pPr>
            <a:lvl9pPr marL="4114800" marR="0" lvl="8" indent="-268922" algn="l" rtl="0">
              <a:spcBef>
                <a:spcPts val="127"/>
              </a:spcBef>
              <a:spcAft>
                <a:spcPts val="0"/>
              </a:spcAft>
              <a:buClr>
                <a:schemeClr val="dk1"/>
              </a:buClr>
              <a:buSzPts val="635"/>
              <a:buFont typeface="Arial"/>
              <a:buChar char="•"/>
              <a:defRPr sz="635" b="0" i="0" u="none" strike="noStrike" cap="none">
                <a:solidFill>
                  <a:schemeClr val="dk1"/>
                </a:solidFill>
                <a:latin typeface="Calibri"/>
                <a:ea typeface="Calibri"/>
                <a:cs typeface="Calibri"/>
                <a:sym typeface="Calibri"/>
              </a:defRPr>
            </a:lvl9pPr>
          </a:lstStyle>
          <a:p>
            <a:endParaRPr/>
          </a:p>
        </p:txBody>
      </p:sp>
      <p:pic>
        <p:nvPicPr>
          <p:cNvPr id="12" name="Google Shape;12;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125200" y="82550"/>
            <a:ext cx="914400" cy="914400"/>
          </a:xfrm>
          <a:prstGeom prst="rect">
            <a:avLst/>
          </a:prstGeom>
          <a:noFill/>
          <a:ln>
            <a:noFill/>
          </a:ln>
        </p:spPr>
      </p:pic>
      <p:pic>
        <p:nvPicPr>
          <p:cNvPr id="13" name="Google Shape;13;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834159" y="6242101"/>
            <a:ext cx="2338244" cy="589547"/>
          </a:xfrm>
          <a:prstGeom prst="rect">
            <a:avLst/>
          </a:prstGeom>
          <a:noFill/>
          <a:ln>
            <a:noFill/>
          </a:ln>
        </p:spPr>
      </p:pic>
      <p:sp>
        <p:nvSpPr>
          <p:cNvPr id="14" name="Google Shape;14;p27"/>
          <p:cNvSpPr txBox="1">
            <a:spLocks noGrp="1"/>
          </p:cNvSpPr>
          <p:nvPr>
            <p:ph type="dt" idx="10"/>
          </p:nvPr>
        </p:nvSpPr>
        <p:spPr>
          <a:xfrm>
            <a:off x="349928" y="6356358"/>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0" b="1"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7"/>
          <p:cNvSpPr txBox="1"/>
          <p:nvPr/>
        </p:nvSpPr>
        <p:spPr>
          <a:xfrm>
            <a:off x="6197568" y="6324602"/>
            <a:ext cx="300082" cy="209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760" b="0" i="0" u="none" strike="noStrike" cap="none">
                <a:solidFill>
                  <a:srgbClr val="FFFFFF"/>
                </a:solidFill>
                <a:latin typeface="Calibri"/>
                <a:ea typeface="Calibri"/>
                <a:cs typeface="Calibri"/>
                <a:sym typeface="Calibri"/>
              </a:rPr>
              <a:t>‹#›</a:t>
            </a:fld>
            <a:endParaRPr sz="760">
              <a:solidFill>
                <a:srgbClr val="FFFFFF"/>
              </a:solidFill>
              <a:latin typeface="Calibri"/>
              <a:ea typeface="Calibri"/>
              <a:cs typeface="Calibri"/>
              <a:sym typeface="Calibri"/>
            </a:endParaRPr>
          </a:p>
        </p:txBody>
      </p:sp>
      <p:sp>
        <p:nvSpPr>
          <p:cNvPr id="16" name="Google Shape;16;p27"/>
          <p:cNvSpPr txBox="1"/>
          <p:nvPr/>
        </p:nvSpPr>
        <p:spPr>
          <a:xfrm>
            <a:off x="6197568" y="6324600"/>
            <a:ext cx="4571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FFFFFF"/>
                </a:solidFill>
                <a:latin typeface="Calibri"/>
                <a:ea typeface="Calibri"/>
                <a:cs typeface="Calibri"/>
                <a:sym typeface="Calibri"/>
              </a:rPr>
              <a:t>‹#›</a:t>
            </a:fld>
            <a:endParaRPr sz="1800">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graphics.cornell.edu/online/box/data.htm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gl.org/"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hyperlink" Target="https://www.khronos.org/openg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p:nvPr/>
        </p:nvSpPr>
        <p:spPr>
          <a:xfrm>
            <a:off x="2209800" y="1981200"/>
            <a:ext cx="7772400" cy="688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Design and Implementation of a Parallel Graphics Rendering Engine</a:t>
            </a:r>
            <a:endParaRPr/>
          </a:p>
        </p:txBody>
      </p:sp>
      <p:sp>
        <p:nvSpPr>
          <p:cNvPr id="117" name="Google Shape;117;p1"/>
          <p:cNvSpPr txBox="1"/>
          <p:nvPr/>
        </p:nvSpPr>
        <p:spPr>
          <a:xfrm>
            <a:off x="2895600" y="4007498"/>
            <a:ext cx="6400800" cy="251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400" dirty="0">
              <a:solidFill>
                <a:srgbClr val="666666"/>
              </a:solidFill>
              <a:latin typeface="Calibri"/>
              <a:ea typeface="Calibri"/>
              <a:cs typeface="Calibri"/>
              <a:sym typeface="Calibri"/>
            </a:endParaRPr>
          </a:p>
          <a:p>
            <a:pPr marL="0" marR="0" lvl="0" indent="0" algn="ctr" rtl="0">
              <a:spcBef>
                <a:spcPts val="480"/>
              </a:spcBef>
              <a:spcAft>
                <a:spcPts val="0"/>
              </a:spcAft>
              <a:buClr>
                <a:srgbClr val="666666"/>
              </a:buClr>
              <a:buSzPts val="2400"/>
              <a:buFont typeface="Arial"/>
              <a:buNone/>
            </a:pPr>
            <a:r>
              <a:rPr lang="en-US" sz="2400" dirty="0" err="1">
                <a:solidFill>
                  <a:srgbClr val="666666"/>
                </a:solidFill>
                <a:latin typeface="Calibri"/>
                <a:ea typeface="Calibri"/>
                <a:cs typeface="Calibri"/>
                <a:sym typeface="Calibri"/>
              </a:rPr>
              <a:t>Kyuhyeon</a:t>
            </a:r>
            <a:r>
              <a:rPr lang="en-US" sz="2400" dirty="0">
                <a:solidFill>
                  <a:srgbClr val="666666"/>
                </a:solidFill>
                <a:latin typeface="Calibri"/>
                <a:ea typeface="Calibri"/>
                <a:cs typeface="Calibri"/>
                <a:sym typeface="Calibri"/>
              </a:rPr>
              <a:t> Nam , </a:t>
            </a:r>
            <a:r>
              <a:rPr lang="en-US" sz="2400" dirty="0" err="1">
                <a:solidFill>
                  <a:srgbClr val="666666"/>
                </a:solidFill>
                <a:latin typeface="Calibri"/>
                <a:ea typeface="Calibri"/>
                <a:cs typeface="Calibri"/>
                <a:sym typeface="Calibri"/>
              </a:rPr>
              <a:t>Ke</a:t>
            </a:r>
            <a:r>
              <a:rPr lang="en-US" sz="2400" dirty="0">
                <a:solidFill>
                  <a:srgbClr val="666666"/>
                </a:solidFill>
                <a:latin typeface="Calibri"/>
                <a:ea typeface="Calibri"/>
                <a:cs typeface="Calibri"/>
                <a:sym typeface="Calibri"/>
              </a:rPr>
              <a:t> Wang</a:t>
            </a:r>
            <a:endParaRPr dirty="0"/>
          </a:p>
          <a:p>
            <a:pPr marL="0" marR="0" lvl="0" indent="0" algn="ctr" rtl="0">
              <a:spcBef>
                <a:spcPts val="480"/>
              </a:spcBef>
              <a:spcAft>
                <a:spcPts val="0"/>
              </a:spcAft>
              <a:buClr>
                <a:srgbClr val="666666"/>
              </a:buClr>
              <a:buSzPts val="2400"/>
              <a:buFont typeface="Arial"/>
              <a:buNone/>
            </a:pPr>
            <a:r>
              <a:rPr lang="en-US" sz="2400" dirty="0">
                <a:solidFill>
                  <a:srgbClr val="666666"/>
                </a:solidFill>
                <a:latin typeface="Calibri"/>
                <a:ea typeface="Calibri"/>
                <a:cs typeface="Calibri"/>
                <a:sym typeface="Calibri"/>
              </a:rPr>
              <a:t>EE/CSCI 451: Project Presentation</a:t>
            </a:r>
            <a:endParaRPr dirty="0"/>
          </a:p>
          <a:p>
            <a:pPr marL="0" marR="0" lvl="0" indent="0" algn="ctr" rtl="0">
              <a:spcBef>
                <a:spcPts val="480"/>
              </a:spcBef>
              <a:spcAft>
                <a:spcPts val="0"/>
              </a:spcAft>
              <a:buClr>
                <a:srgbClr val="666666"/>
              </a:buClr>
              <a:buSzPts val="2400"/>
              <a:buFont typeface="Arial"/>
              <a:buNone/>
            </a:pPr>
            <a:r>
              <a:rPr lang="en-US" sz="2400" dirty="0">
                <a:solidFill>
                  <a:srgbClr val="666666"/>
                </a:solidFill>
                <a:latin typeface="Calibri"/>
                <a:ea typeface="Calibri"/>
                <a:cs typeface="Calibri"/>
                <a:sym typeface="Calibri"/>
              </a:rPr>
              <a:t>University of Southern California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 Algorithm</a:t>
            </a:r>
            <a:endParaRPr/>
          </a:p>
        </p:txBody>
      </p:sp>
      <p:sp>
        <p:nvSpPr>
          <p:cNvPr id="205" name="Google Shape;205;p10"/>
          <p:cNvSpPr txBox="1">
            <a:spLocks noGrp="1"/>
          </p:cNvSpPr>
          <p:nvPr>
            <p:ph type="body" idx="1"/>
          </p:nvPr>
        </p:nvSpPr>
        <p:spPr>
          <a:xfrm>
            <a:off x="990600" y="1524000"/>
            <a:ext cx="4189730" cy="4572000"/>
          </a:xfrm>
          <a:prstGeom prst="rect">
            <a:avLst/>
          </a:prstGeom>
          <a:noFill/>
          <a:ln>
            <a:noFill/>
          </a:ln>
        </p:spPr>
        <p:txBody>
          <a:bodyPr spcFirstLastPara="1" wrap="square" lIns="91425" tIns="45700" rIns="91425" bIns="45700" anchor="t" anchorCtr="0">
            <a:normAutofit lnSpcReduction="10000"/>
          </a:bodyPr>
          <a:lstStyle/>
          <a:p>
            <a:pPr marL="228600" lvl="0" indent="-219075" algn="l" rtl="0">
              <a:lnSpc>
                <a:spcPct val="90000"/>
              </a:lnSpc>
              <a:spcBef>
                <a:spcPts val="0"/>
              </a:spcBef>
              <a:spcAft>
                <a:spcPts val="0"/>
              </a:spcAft>
              <a:buClr>
                <a:schemeClr val="dk1"/>
              </a:buClr>
              <a:buSzPct val="100000"/>
              <a:buChar char="•"/>
            </a:pPr>
            <a:r>
              <a:rPr lang="en-US" sz="2000" dirty="0"/>
              <a:t>Where should I place the camera?</a:t>
            </a:r>
            <a:endParaRPr dirty="0"/>
          </a:p>
          <a:p>
            <a:pPr marL="228600" lvl="0" indent="-219075" algn="l" rtl="0">
              <a:lnSpc>
                <a:spcPct val="90000"/>
              </a:lnSpc>
              <a:spcBef>
                <a:spcPts val="1000"/>
              </a:spcBef>
              <a:spcAft>
                <a:spcPts val="0"/>
              </a:spcAft>
              <a:buClr>
                <a:schemeClr val="dk1"/>
              </a:buClr>
              <a:buSzPct val="100000"/>
              <a:buChar char="•"/>
            </a:pPr>
            <a:r>
              <a:rPr lang="en-US" sz="2000" dirty="0"/>
              <a:t>How to calculate ray direction?</a:t>
            </a:r>
            <a:endParaRPr dirty="0"/>
          </a:p>
          <a:p>
            <a:pPr marL="228600" lvl="0" indent="-219075" algn="l" rtl="0">
              <a:lnSpc>
                <a:spcPct val="90000"/>
              </a:lnSpc>
              <a:spcBef>
                <a:spcPts val="1000"/>
              </a:spcBef>
              <a:spcAft>
                <a:spcPts val="0"/>
              </a:spcAft>
              <a:buClr>
                <a:schemeClr val="dk1"/>
              </a:buClr>
              <a:buSzPct val="100000"/>
              <a:buChar char="•"/>
            </a:pPr>
            <a:r>
              <a:rPr lang="en-US" sz="2000" dirty="0"/>
              <a:t>How to know if the ray is blocked?</a:t>
            </a:r>
            <a:endParaRPr dirty="0"/>
          </a:p>
          <a:p>
            <a:pPr marL="228600" lvl="0" indent="-219075" algn="l" rtl="0">
              <a:lnSpc>
                <a:spcPct val="90000"/>
              </a:lnSpc>
              <a:spcBef>
                <a:spcPts val="1000"/>
              </a:spcBef>
              <a:spcAft>
                <a:spcPts val="0"/>
              </a:spcAft>
              <a:buClr>
                <a:schemeClr val="dk1"/>
              </a:buClr>
              <a:buSzPct val="100000"/>
              <a:buChar char="•"/>
            </a:pPr>
            <a:r>
              <a:rPr lang="en-US" sz="2000" dirty="0"/>
              <a:t>How to simulate the light path in a physical-based way?</a:t>
            </a:r>
            <a:endParaRPr dirty="0"/>
          </a:p>
          <a:p>
            <a:pPr marL="228600" lvl="0" indent="-219075" algn="l" rtl="0">
              <a:lnSpc>
                <a:spcPct val="90000"/>
              </a:lnSpc>
              <a:spcBef>
                <a:spcPts val="1000"/>
              </a:spcBef>
              <a:spcAft>
                <a:spcPts val="0"/>
              </a:spcAft>
              <a:buClr>
                <a:schemeClr val="dk1"/>
              </a:buClr>
              <a:buSzPct val="100000"/>
              <a:buChar char="•"/>
            </a:pPr>
            <a:r>
              <a:rPr lang="en-US" sz="2000" dirty="0"/>
              <a:t>Radiance?</a:t>
            </a:r>
            <a:endParaRPr dirty="0"/>
          </a:p>
          <a:p>
            <a:pPr marL="228600" lvl="0" indent="-219075" algn="l" rtl="0">
              <a:lnSpc>
                <a:spcPct val="90000"/>
              </a:lnSpc>
              <a:spcBef>
                <a:spcPts val="1000"/>
              </a:spcBef>
              <a:spcAft>
                <a:spcPts val="0"/>
              </a:spcAft>
              <a:buClr>
                <a:schemeClr val="dk1"/>
              </a:buClr>
              <a:buSzPct val="100000"/>
              <a:buChar char="•"/>
            </a:pPr>
            <a:r>
              <a:rPr lang="en-US" sz="2000" dirty="0"/>
              <a:t>How to calculation the integral?</a:t>
            </a:r>
            <a:endParaRPr dirty="0"/>
          </a:p>
          <a:p>
            <a:pPr marL="228600" lvl="0" indent="-219075" algn="l" rtl="0">
              <a:lnSpc>
                <a:spcPct val="90000"/>
              </a:lnSpc>
              <a:spcBef>
                <a:spcPts val="1000"/>
              </a:spcBef>
              <a:spcAft>
                <a:spcPts val="0"/>
              </a:spcAft>
              <a:buClr>
                <a:schemeClr val="dk1"/>
              </a:buClr>
              <a:buSzPct val="100000"/>
              <a:buChar char="•"/>
            </a:pPr>
            <a:r>
              <a:rPr lang="en-US" sz="2000" dirty="0"/>
              <a:t>How many times should a ray be reflected?</a:t>
            </a:r>
            <a:endParaRPr dirty="0"/>
          </a:p>
          <a:p>
            <a:pPr marL="228600" lvl="0" indent="-219075" algn="l" rtl="0">
              <a:lnSpc>
                <a:spcPct val="90000"/>
              </a:lnSpc>
              <a:spcBef>
                <a:spcPts val="1000"/>
              </a:spcBef>
              <a:spcAft>
                <a:spcPts val="0"/>
              </a:spcAft>
              <a:buClr>
                <a:schemeClr val="dk1"/>
              </a:buClr>
              <a:buSzPct val="100000"/>
              <a:buChar char="•"/>
            </a:pPr>
            <a:r>
              <a:rPr lang="en-US" sz="2000" dirty="0"/>
              <a:t>How to speed up the whole process? —</a:t>
            </a:r>
            <a:r>
              <a:rPr lang="en-US" sz="1524" dirty="0">
                <a:solidFill>
                  <a:srgbClr val="111111"/>
                </a:solidFill>
                <a:highlight>
                  <a:srgbClr val="FFFFFF"/>
                </a:highlight>
                <a:latin typeface="Arial"/>
                <a:ea typeface="Arial"/>
                <a:cs typeface="Arial"/>
                <a:sym typeface="Arial"/>
              </a:rPr>
              <a:t>Bounding Volume Hierarchies(BVH)</a:t>
            </a:r>
            <a:endParaRPr sz="3124" dirty="0"/>
          </a:p>
          <a:p>
            <a:pPr marL="228600" lvl="0" indent="-219075" algn="l" rtl="0">
              <a:lnSpc>
                <a:spcPct val="90000"/>
              </a:lnSpc>
              <a:spcBef>
                <a:spcPts val="1000"/>
              </a:spcBef>
              <a:spcAft>
                <a:spcPts val="0"/>
              </a:spcAft>
              <a:buClr>
                <a:schemeClr val="dk1"/>
              </a:buClr>
              <a:buSzPct val="100000"/>
              <a:buChar char="•"/>
            </a:pPr>
            <a:r>
              <a:rPr lang="en-US" sz="2000" dirty="0"/>
              <a:t>...</a:t>
            </a:r>
            <a:br>
              <a:rPr lang="en-US" sz="2000" dirty="0"/>
            </a:br>
            <a:endParaRPr sz="2000" dirty="0"/>
          </a:p>
          <a:p>
            <a:pPr marL="228600" lvl="0" indent="-101600" algn="l" rtl="0">
              <a:lnSpc>
                <a:spcPct val="90000"/>
              </a:lnSpc>
              <a:spcBef>
                <a:spcPts val="1000"/>
              </a:spcBef>
              <a:spcAft>
                <a:spcPts val="0"/>
              </a:spcAft>
              <a:buClr>
                <a:schemeClr val="dk1"/>
              </a:buClr>
              <a:buSzPct val="100000"/>
              <a:buNone/>
            </a:pPr>
            <a:endParaRPr sz="2000" b="1" i="1" dirty="0"/>
          </a:p>
          <a:p>
            <a:pPr marL="228600" lvl="0" indent="-127000" algn="l" rtl="0">
              <a:lnSpc>
                <a:spcPct val="90000"/>
              </a:lnSpc>
              <a:spcBef>
                <a:spcPts val="1000"/>
              </a:spcBef>
              <a:spcAft>
                <a:spcPts val="0"/>
              </a:spcAft>
              <a:buClr>
                <a:schemeClr val="dk1"/>
              </a:buClr>
              <a:buSzPct val="100000"/>
              <a:buNone/>
            </a:pPr>
            <a:endParaRPr sz="1600" b="1" dirty="0"/>
          </a:p>
        </p:txBody>
      </p:sp>
      <p:pic>
        <p:nvPicPr>
          <p:cNvPr id="206" name="Google Shape;206;p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67400" y="1691005"/>
            <a:ext cx="5486400" cy="3966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 Parallelization</a:t>
            </a:r>
            <a:endParaRPr/>
          </a:p>
        </p:txBody>
      </p:sp>
      <p:sp>
        <p:nvSpPr>
          <p:cNvPr id="213" name="Google Shape;213;p11"/>
          <p:cNvSpPr txBox="1">
            <a:spLocks noGrp="1"/>
          </p:cNvSpPr>
          <p:nvPr>
            <p:ph type="body" idx="1"/>
          </p:nvPr>
        </p:nvSpPr>
        <p:spPr>
          <a:xfrm>
            <a:off x="990600" y="1524000"/>
            <a:ext cx="4598100" cy="4862100"/>
          </a:xfrm>
          <a:prstGeom prst="rect">
            <a:avLst/>
          </a:prstGeom>
          <a:noFill/>
          <a:ln>
            <a:noFill/>
          </a:ln>
        </p:spPr>
        <p:txBody>
          <a:bodyPr spcFirstLastPara="1" wrap="square" lIns="91425" tIns="45700" rIns="91425" bIns="45700" anchor="t" anchorCtr="0">
            <a:noAutofit/>
          </a:bodyPr>
          <a:lstStyle/>
          <a:p>
            <a:pPr marL="228600" lvl="0" indent="-235535" algn="l" rtl="0">
              <a:lnSpc>
                <a:spcPct val="70000"/>
              </a:lnSpc>
              <a:spcBef>
                <a:spcPts val="0"/>
              </a:spcBef>
              <a:spcAft>
                <a:spcPts val="0"/>
              </a:spcAft>
              <a:buClr>
                <a:schemeClr val="dk1"/>
              </a:buClr>
              <a:buSzPts val="1909"/>
              <a:buChar char="•"/>
            </a:pPr>
            <a:r>
              <a:rPr lang="en-US" sz="1909" dirty="0"/>
              <a:t>Can we parallelize the loading process?</a:t>
            </a:r>
            <a:endParaRPr sz="2409" dirty="0"/>
          </a:p>
          <a:p>
            <a:pPr marL="228600" lvl="0" indent="-235535" algn="l" rtl="0">
              <a:lnSpc>
                <a:spcPct val="70000"/>
              </a:lnSpc>
              <a:spcBef>
                <a:spcPts val="1000"/>
              </a:spcBef>
              <a:spcAft>
                <a:spcPts val="0"/>
              </a:spcAft>
              <a:buClr>
                <a:schemeClr val="dk1"/>
              </a:buClr>
              <a:buSzPts val="1909"/>
              <a:buChar char="•"/>
            </a:pPr>
            <a:r>
              <a:rPr lang="en-US" sz="1909" dirty="0"/>
              <a:t>Can we parallelize the algorithm for each pixel? (Multiple sample points)</a:t>
            </a:r>
            <a:endParaRPr sz="2409" dirty="0"/>
          </a:p>
          <a:p>
            <a:pPr marL="228600" lvl="0" indent="-235535" algn="l" rtl="0">
              <a:lnSpc>
                <a:spcPct val="70000"/>
              </a:lnSpc>
              <a:spcBef>
                <a:spcPts val="1000"/>
              </a:spcBef>
              <a:spcAft>
                <a:spcPts val="0"/>
              </a:spcAft>
              <a:buClr>
                <a:schemeClr val="dk1"/>
              </a:buClr>
              <a:buSzPts val="1909"/>
              <a:buChar char="•"/>
            </a:pPr>
            <a:r>
              <a:rPr lang="en-US" sz="1909" dirty="0"/>
              <a:t>How to balance the calculation time and the image quality?</a:t>
            </a:r>
            <a:endParaRPr sz="2409" dirty="0"/>
          </a:p>
          <a:p>
            <a:pPr marL="228600" lvl="0" indent="-235535" algn="l" rtl="0">
              <a:lnSpc>
                <a:spcPct val="70000"/>
              </a:lnSpc>
              <a:spcBef>
                <a:spcPts val="1000"/>
              </a:spcBef>
              <a:spcAft>
                <a:spcPts val="0"/>
              </a:spcAft>
              <a:buClr>
                <a:schemeClr val="dk1"/>
              </a:buClr>
              <a:buSzPts val="1909"/>
              <a:buChar char="•"/>
            </a:pPr>
            <a:r>
              <a:rPr lang="en-US" sz="1909" dirty="0"/>
              <a:t>Threads number</a:t>
            </a:r>
            <a:endParaRPr sz="2409" dirty="0"/>
          </a:p>
          <a:p>
            <a:pPr marL="228600" lvl="0" indent="-235535" algn="l" rtl="0">
              <a:lnSpc>
                <a:spcPct val="70000"/>
              </a:lnSpc>
              <a:spcBef>
                <a:spcPts val="1000"/>
              </a:spcBef>
              <a:spcAft>
                <a:spcPts val="0"/>
              </a:spcAft>
              <a:buClr>
                <a:schemeClr val="dk1"/>
              </a:buClr>
              <a:buSzPts val="1909"/>
              <a:buChar char="•"/>
            </a:pPr>
            <a:r>
              <a:rPr lang="en-US" sz="1909" dirty="0"/>
              <a:t>How to write codes of CUDA programs within </a:t>
            </a:r>
            <a:r>
              <a:rPr lang="en-US" sz="1909" dirty="0" err="1"/>
              <a:t>cpp</a:t>
            </a:r>
            <a:r>
              <a:rPr lang="en-US" sz="1909" dirty="0"/>
              <a:t> project?</a:t>
            </a:r>
            <a:endParaRPr sz="2409" dirty="0"/>
          </a:p>
          <a:p>
            <a:pPr marL="228600" lvl="0" indent="-235535" algn="l" rtl="0">
              <a:lnSpc>
                <a:spcPct val="70000"/>
              </a:lnSpc>
              <a:spcBef>
                <a:spcPts val="1000"/>
              </a:spcBef>
              <a:spcAft>
                <a:spcPts val="0"/>
              </a:spcAft>
              <a:buClr>
                <a:schemeClr val="dk1"/>
              </a:buClr>
              <a:buSzPts val="1909"/>
              <a:buChar char="•"/>
            </a:pPr>
            <a:r>
              <a:rPr lang="en-US" sz="1909" dirty="0"/>
              <a:t>Where and when to malloc and </a:t>
            </a:r>
            <a:r>
              <a:rPr lang="en-US" sz="1909" dirty="0" err="1"/>
              <a:t>memcpy</a:t>
            </a:r>
            <a:r>
              <a:rPr lang="en-US" sz="1909" dirty="0"/>
              <a:t> to CUDA memory?</a:t>
            </a:r>
            <a:endParaRPr sz="2409" dirty="0"/>
          </a:p>
          <a:p>
            <a:pPr marL="228600" lvl="0" indent="-235535" algn="l" rtl="0">
              <a:lnSpc>
                <a:spcPct val="70000"/>
              </a:lnSpc>
              <a:spcBef>
                <a:spcPts val="1000"/>
              </a:spcBef>
              <a:spcAft>
                <a:spcPts val="0"/>
              </a:spcAft>
              <a:buClr>
                <a:schemeClr val="dk1"/>
              </a:buClr>
              <a:buSzPts val="1909"/>
              <a:buChar char="•"/>
            </a:pPr>
            <a:r>
              <a:rPr lang="en-US" sz="1909" dirty="0"/>
              <a:t>Using shared memory</a:t>
            </a:r>
            <a:endParaRPr sz="2409" dirty="0"/>
          </a:p>
          <a:p>
            <a:pPr marL="228600" lvl="0" indent="-235535" algn="l" rtl="0">
              <a:lnSpc>
                <a:spcPct val="70000"/>
              </a:lnSpc>
              <a:spcBef>
                <a:spcPts val="1000"/>
              </a:spcBef>
              <a:spcAft>
                <a:spcPts val="0"/>
              </a:spcAft>
              <a:buClr>
                <a:schemeClr val="dk1"/>
              </a:buClr>
              <a:buSzPts val="1909"/>
              <a:buChar char="•"/>
            </a:pPr>
            <a:r>
              <a:rPr lang="en-US" sz="1909" dirty="0"/>
              <a:t>Memory alignment for coalesced reads from GPU memory</a:t>
            </a:r>
            <a:endParaRPr sz="2409" dirty="0"/>
          </a:p>
          <a:p>
            <a:pPr marL="228600" lvl="0" indent="-235535" algn="l" rtl="0">
              <a:lnSpc>
                <a:spcPct val="70000"/>
              </a:lnSpc>
              <a:spcBef>
                <a:spcPts val="1000"/>
              </a:spcBef>
              <a:spcAft>
                <a:spcPts val="0"/>
              </a:spcAft>
              <a:buClr>
                <a:schemeClr val="dk1"/>
              </a:buClr>
              <a:buSzPts val="1909"/>
              <a:buChar char="•"/>
            </a:pPr>
            <a:r>
              <a:rPr lang="en-US" sz="1909" dirty="0"/>
              <a:t>Thread divergence	</a:t>
            </a:r>
            <a:endParaRPr sz="2409" dirty="0"/>
          </a:p>
          <a:p>
            <a:pPr marL="228600" lvl="0" indent="-235535" algn="l" rtl="0">
              <a:lnSpc>
                <a:spcPct val="70000"/>
              </a:lnSpc>
              <a:spcBef>
                <a:spcPts val="1000"/>
              </a:spcBef>
              <a:spcAft>
                <a:spcPts val="0"/>
              </a:spcAft>
              <a:buClr>
                <a:schemeClr val="dk1"/>
              </a:buClr>
              <a:buSzPts val="1909"/>
              <a:buChar char="•"/>
            </a:pPr>
            <a:r>
              <a:rPr lang="en-US" sz="1909" dirty="0"/>
              <a:t>...</a:t>
            </a:r>
            <a:br>
              <a:rPr lang="en-US" sz="1909" dirty="0"/>
            </a:br>
            <a:endParaRPr sz="1909" dirty="0"/>
          </a:p>
          <a:p>
            <a:pPr marL="228600" lvl="0" indent="-114300" algn="l" rtl="0">
              <a:lnSpc>
                <a:spcPct val="70000"/>
              </a:lnSpc>
              <a:spcBef>
                <a:spcPts val="1000"/>
              </a:spcBef>
              <a:spcAft>
                <a:spcPts val="0"/>
              </a:spcAft>
              <a:buClr>
                <a:schemeClr val="dk1"/>
              </a:buClr>
              <a:buSzPts val="1250"/>
              <a:buNone/>
            </a:pPr>
            <a:endParaRPr sz="1550" b="1" i="1" dirty="0"/>
          </a:p>
          <a:p>
            <a:pPr marL="228600" lvl="0" indent="-137160" algn="l" rtl="0">
              <a:lnSpc>
                <a:spcPct val="70000"/>
              </a:lnSpc>
              <a:spcBef>
                <a:spcPts val="1000"/>
              </a:spcBef>
              <a:spcAft>
                <a:spcPts val="0"/>
              </a:spcAft>
              <a:buClr>
                <a:schemeClr val="dk1"/>
              </a:buClr>
              <a:buSzPts val="1000"/>
              <a:buNone/>
            </a:pPr>
            <a:endParaRPr sz="1300" b="1" dirty="0"/>
          </a:p>
        </p:txBody>
      </p:sp>
      <p:pic>
        <p:nvPicPr>
          <p:cNvPr id="214" name="Google Shape;214;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67400" y="1691005"/>
            <a:ext cx="5486400" cy="3966210"/>
          </a:xfrm>
          <a:prstGeom prst="rect">
            <a:avLst/>
          </a:prstGeom>
          <a:noFill/>
          <a:ln>
            <a:noFill/>
          </a:ln>
        </p:spPr>
      </p:pic>
      <p:cxnSp>
        <p:nvCxnSpPr>
          <p:cNvPr id="215" name="Google Shape;215;p11"/>
          <p:cNvCxnSpPr/>
          <p:nvPr/>
        </p:nvCxnSpPr>
        <p:spPr>
          <a:xfrm>
            <a:off x="7569835" y="3347085"/>
            <a:ext cx="812165" cy="81915"/>
          </a:xfrm>
          <a:prstGeom prst="straightConnector1">
            <a:avLst/>
          </a:prstGeom>
          <a:noFill/>
          <a:ln w="12700" cap="flat" cmpd="sng">
            <a:solidFill>
              <a:schemeClr val="accent1"/>
            </a:solidFill>
            <a:prstDash val="solid"/>
            <a:miter lim="800000"/>
            <a:headEnd type="none" w="sm" len="sm"/>
            <a:tailEnd type="stealth" w="med" len="med"/>
          </a:ln>
        </p:spPr>
      </p:cxnSp>
      <p:cxnSp>
        <p:nvCxnSpPr>
          <p:cNvPr id="216" name="Google Shape;216;p11"/>
          <p:cNvCxnSpPr/>
          <p:nvPr/>
        </p:nvCxnSpPr>
        <p:spPr>
          <a:xfrm>
            <a:off x="7620000" y="3429000"/>
            <a:ext cx="609600" cy="2286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17" name="Google Shape;217;p11"/>
          <p:cNvCxnSpPr/>
          <p:nvPr/>
        </p:nvCxnSpPr>
        <p:spPr>
          <a:xfrm>
            <a:off x="7518400" y="3505200"/>
            <a:ext cx="101600" cy="4826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18" name="Google Shape;218;p11"/>
          <p:cNvCxnSpPr/>
          <p:nvPr/>
        </p:nvCxnSpPr>
        <p:spPr>
          <a:xfrm flipH="1">
            <a:off x="7391400" y="3505200"/>
            <a:ext cx="76200" cy="4572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19" name="Google Shape;219;p11"/>
          <p:cNvCxnSpPr/>
          <p:nvPr/>
        </p:nvCxnSpPr>
        <p:spPr>
          <a:xfrm rot="10800000" flipH="1">
            <a:off x="8330050" y="4026500"/>
            <a:ext cx="311700" cy="4416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20" name="Google Shape;220;p11"/>
          <p:cNvCxnSpPr/>
          <p:nvPr/>
        </p:nvCxnSpPr>
        <p:spPr>
          <a:xfrm rot="10800000" flipH="1">
            <a:off x="8305800" y="3905300"/>
            <a:ext cx="6900" cy="5247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21" name="Google Shape;221;p11"/>
          <p:cNvCxnSpPr/>
          <p:nvPr/>
        </p:nvCxnSpPr>
        <p:spPr>
          <a:xfrm rot="10800000" flipH="1">
            <a:off x="8330050" y="4182150"/>
            <a:ext cx="424200" cy="294600"/>
          </a:xfrm>
          <a:prstGeom prst="straightConnector1">
            <a:avLst/>
          </a:prstGeom>
          <a:noFill/>
          <a:ln w="12700" cap="flat" cmpd="sng">
            <a:solidFill>
              <a:schemeClr val="accent1"/>
            </a:solidFill>
            <a:prstDash val="solid"/>
            <a:miter lim="800000"/>
            <a:headEnd type="none" w="sm" len="sm"/>
            <a:tailEnd type="stealth" w="med" len="med"/>
          </a:ln>
        </p:spPr>
      </p:cxnSp>
      <p:cxnSp>
        <p:nvCxnSpPr>
          <p:cNvPr id="222" name="Google Shape;222;p11"/>
          <p:cNvCxnSpPr/>
          <p:nvPr/>
        </p:nvCxnSpPr>
        <p:spPr>
          <a:xfrm rot="10800000">
            <a:off x="7897200" y="4165050"/>
            <a:ext cx="408600" cy="311700"/>
          </a:xfrm>
          <a:prstGeom prst="straightConnector1">
            <a:avLst/>
          </a:prstGeom>
          <a:noFill/>
          <a:ln w="12700" cap="flat" cmpd="sng">
            <a:solidFill>
              <a:schemeClr val="accent1"/>
            </a:solidFill>
            <a:prstDash val="solid"/>
            <a:miter lim="800000"/>
            <a:headEnd type="none" w="sm" len="sm"/>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2"/>
          <p:cNvPicPr preferRelativeResize="0"/>
          <p:nvPr/>
        </p:nvPicPr>
        <p:blipFill>
          <a:blip r:embed="rId3">
            <a:alphaModFix/>
          </a:blip>
          <a:stretch>
            <a:fillRect/>
          </a:stretch>
        </p:blipFill>
        <p:spPr>
          <a:xfrm>
            <a:off x="1587775" y="1471401"/>
            <a:ext cx="8606173" cy="5247974"/>
          </a:xfrm>
          <a:prstGeom prst="rect">
            <a:avLst/>
          </a:prstGeom>
          <a:noFill/>
          <a:ln>
            <a:noFill/>
          </a:ln>
        </p:spPr>
      </p:pic>
      <p:sp>
        <p:nvSpPr>
          <p:cNvPr id="228" name="Google Shape;228;p12"/>
          <p:cNvSpPr txBox="1">
            <a:spLocks noGrp="1"/>
          </p:cNvSpPr>
          <p:nvPr>
            <p:ph type="title"/>
          </p:nvPr>
        </p:nvSpPr>
        <p:spPr>
          <a:xfrm>
            <a:off x="838200" y="184805"/>
            <a:ext cx="10515600" cy="150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5200" dirty="0">
                <a:solidFill>
                  <a:schemeClr val="dk1"/>
                </a:solidFill>
                <a:latin typeface="Calibri"/>
                <a:ea typeface="Calibri"/>
                <a:cs typeface="Calibri"/>
                <a:sym typeface="Calibri"/>
              </a:rPr>
              <a:t>Implementation (</a:t>
            </a:r>
            <a:r>
              <a:rPr lang="en-US" sz="5200" dirty="0"/>
              <a:t>for each pixel, each ray</a:t>
            </a:r>
            <a:r>
              <a:rPr lang="en-US" sz="5200" dirty="0">
                <a:solidFill>
                  <a:schemeClr val="dk1"/>
                </a:solidFill>
                <a:latin typeface="Calibri"/>
                <a:ea typeface="Calibri"/>
                <a:cs typeface="Calibri"/>
                <a:sym typeface="Calibri"/>
              </a:rPr>
              <a:t>)</a:t>
            </a:r>
            <a:endParaRPr dirty="0"/>
          </a:p>
        </p:txBody>
      </p:sp>
      <p:sp>
        <p:nvSpPr>
          <p:cNvPr id="229" name="Google Shape;229;p12"/>
          <p:cNvSpPr txBox="1"/>
          <p:nvPr/>
        </p:nvSpPr>
        <p:spPr>
          <a:xfrm>
            <a:off x="3741325" y="1302475"/>
            <a:ext cx="4857600" cy="2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rgbClr val="C00000"/>
                </a:solidFill>
                <a:latin typeface="Calibri"/>
                <a:ea typeface="Calibri"/>
                <a:cs typeface="Calibri"/>
                <a:sym typeface="Calibri"/>
              </a:rPr>
              <a:t>renamed as ‘</a:t>
            </a:r>
            <a:r>
              <a:rPr lang="en-US" sz="2200" b="1" dirty="0" err="1">
                <a:solidFill>
                  <a:srgbClr val="C00000"/>
                </a:solidFill>
                <a:latin typeface="Calibri"/>
                <a:ea typeface="Calibri"/>
                <a:cs typeface="Calibri"/>
                <a:sym typeface="Calibri"/>
              </a:rPr>
              <a:t>CastRay</a:t>
            </a:r>
            <a:r>
              <a:rPr lang="en-US" sz="2200" b="1" dirty="0">
                <a:solidFill>
                  <a:srgbClr val="C00000"/>
                </a:solidFill>
                <a:latin typeface="Calibri"/>
                <a:ea typeface="Calibri"/>
                <a:cs typeface="Calibri"/>
                <a:sym typeface="Calibri"/>
              </a:rPr>
              <a:t>’ in program</a:t>
            </a:r>
            <a:endParaRPr sz="2200" b="1" dirty="0">
              <a:solidFill>
                <a:srgbClr val="C00000"/>
              </a:solidFill>
              <a:latin typeface="Calibri"/>
              <a:ea typeface="Calibri"/>
              <a:cs typeface="Calibri"/>
              <a:sym typeface="Calibri"/>
            </a:endParaRPr>
          </a:p>
        </p:txBody>
      </p:sp>
      <p:sp>
        <p:nvSpPr>
          <p:cNvPr id="230" name="Google Shape;230;p12"/>
          <p:cNvSpPr/>
          <p:nvPr/>
        </p:nvSpPr>
        <p:spPr>
          <a:xfrm>
            <a:off x="2199400" y="2563100"/>
            <a:ext cx="796800" cy="32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12"/>
          <p:cNvSpPr/>
          <p:nvPr/>
        </p:nvSpPr>
        <p:spPr>
          <a:xfrm>
            <a:off x="2732800" y="5616300"/>
            <a:ext cx="921300" cy="32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2" name="Google Shape;232;p12"/>
          <p:cNvSpPr/>
          <p:nvPr/>
        </p:nvSpPr>
        <p:spPr>
          <a:xfrm>
            <a:off x="3144975" y="6390275"/>
            <a:ext cx="2007300" cy="32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625eefa496_1_25"/>
          <p:cNvSpPr txBox="1">
            <a:spLocks noGrp="1"/>
          </p:cNvSpPr>
          <p:nvPr>
            <p:ph type="title"/>
          </p:nvPr>
        </p:nvSpPr>
        <p:spPr>
          <a:xfrm>
            <a:off x="838200" y="184805"/>
            <a:ext cx="10515600" cy="150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200"/>
              <a:buFont typeface="Calibri"/>
              <a:buNone/>
            </a:pPr>
            <a:r>
              <a:rPr lang="en-US" sz="5200" dirty="0"/>
              <a:t>Correctness check</a:t>
            </a:r>
            <a:endParaRPr dirty="0"/>
          </a:p>
        </p:txBody>
      </p:sp>
      <p:pic>
        <p:nvPicPr>
          <p:cNvPr id="239" name="Google Shape;239;g2625eefa496_1_25"/>
          <p:cNvPicPr preferRelativeResize="0"/>
          <p:nvPr/>
        </p:nvPicPr>
        <p:blipFill>
          <a:blip r:embed="rId3">
            <a:alphaModFix/>
          </a:blip>
          <a:stretch>
            <a:fillRect/>
          </a:stretch>
        </p:blipFill>
        <p:spPr>
          <a:xfrm>
            <a:off x="377525" y="1340969"/>
            <a:ext cx="5250875" cy="4970300"/>
          </a:xfrm>
          <a:prstGeom prst="rect">
            <a:avLst/>
          </a:prstGeom>
          <a:noFill/>
          <a:ln>
            <a:noFill/>
          </a:ln>
        </p:spPr>
      </p:pic>
      <p:pic>
        <p:nvPicPr>
          <p:cNvPr id="240" name="Google Shape;240;g2625eefa496_1_2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295567" y="1340975"/>
            <a:ext cx="5006359" cy="4970300"/>
          </a:xfrm>
          <a:prstGeom prst="rect">
            <a:avLst/>
          </a:prstGeom>
          <a:noFill/>
          <a:ln>
            <a:noFill/>
          </a:ln>
        </p:spPr>
      </p:pic>
      <p:sp>
        <p:nvSpPr>
          <p:cNvPr id="241" name="Google Shape;241;g2625eefa496_1_25"/>
          <p:cNvSpPr txBox="1"/>
          <p:nvPr/>
        </p:nvSpPr>
        <p:spPr>
          <a:xfrm>
            <a:off x="838200" y="6355775"/>
            <a:ext cx="468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r>
              <a:rPr lang="en-US" sz="1100" u="sng">
                <a:solidFill>
                  <a:schemeClr val="hlink"/>
                </a:solidFill>
                <a:hlinkClick r:id="rId5"/>
              </a:rPr>
              <a:t>Cornell Box Data</a:t>
            </a:r>
            <a:r>
              <a:rPr lang="en-US" sz="1100"/>
              <a:t>)https://www.graphics.cornell.edu/online/box/data.html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1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3"/>
          <p:cNvSpPr txBox="1">
            <a:spLocks noGrp="1"/>
          </p:cNvSpPr>
          <p:nvPr>
            <p:ph type="title"/>
          </p:nvPr>
        </p:nvSpPr>
        <p:spPr>
          <a:xfrm>
            <a:off x="838200" y="184805"/>
            <a:ext cx="10515600" cy="15058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200"/>
              <a:buFont typeface="Calibri"/>
              <a:buNone/>
            </a:pPr>
            <a:r>
              <a:rPr lang="en-US" sz="5200" dirty="0">
                <a:solidFill>
                  <a:schemeClr val="dk1"/>
                </a:solidFill>
                <a:latin typeface="Calibri"/>
                <a:ea typeface="Calibri"/>
                <a:cs typeface="Calibri"/>
                <a:sym typeface="Calibri"/>
              </a:rPr>
              <a:t>Implementation (OpenMP)</a:t>
            </a:r>
            <a:endParaRPr dirty="0"/>
          </a:p>
        </p:txBody>
      </p:sp>
      <p:pic>
        <p:nvPicPr>
          <p:cNvPr id="248" name="Google Shape;248;p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38600" y="1984475"/>
            <a:ext cx="11386399" cy="4336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1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4"/>
          <p:cNvSpPr txBox="1">
            <a:spLocks noGrp="1"/>
          </p:cNvSpPr>
          <p:nvPr>
            <p:ph type="title"/>
          </p:nvPr>
        </p:nvSpPr>
        <p:spPr>
          <a:xfrm>
            <a:off x="838200" y="184805"/>
            <a:ext cx="10515600" cy="15058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200"/>
              <a:buFont typeface="Calibri"/>
              <a:buNone/>
            </a:pPr>
            <a:r>
              <a:rPr lang="en-US" sz="5200">
                <a:solidFill>
                  <a:schemeClr val="dk1"/>
                </a:solidFill>
                <a:latin typeface="Calibri"/>
                <a:ea typeface="Calibri"/>
                <a:cs typeface="Calibri"/>
                <a:sym typeface="Calibri"/>
              </a:rPr>
              <a:t>Implementation (CUDA)</a:t>
            </a:r>
            <a:endParaRPr/>
          </a:p>
        </p:txBody>
      </p:sp>
      <p:pic>
        <p:nvPicPr>
          <p:cNvPr id="255" name="Google Shape;255;p14" descr="日程表&#10;&#10;描述已自动生成"/>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5600" y="2066725"/>
            <a:ext cx="11900801" cy="455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dirty="0">
                <a:solidFill>
                  <a:schemeClr val="tx1"/>
                </a:solidFill>
              </a:rPr>
              <a:t>Experimental Setup</a:t>
            </a:r>
            <a:endParaRPr dirty="0">
              <a:solidFill>
                <a:schemeClr val="tx1"/>
              </a:solidFill>
            </a:endParaRPr>
          </a:p>
        </p:txBody>
      </p:sp>
      <p:grpSp>
        <p:nvGrpSpPr>
          <p:cNvPr id="2" name="그룹 1">
            <a:extLst>
              <a:ext uri="{FF2B5EF4-FFF2-40B4-BE49-F238E27FC236}">
                <a16:creationId xmlns:a16="http://schemas.microsoft.com/office/drawing/2014/main" id="{11E83EDC-3CF1-67D6-0EC0-47CEC0D2560A}"/>
              </a:ext>
            </a:extLst>
          </p:cNvPr>
          <p:cNvGrpSpPr/>
          <p:nvPr/>
        </p:nvGrpSpPr>
        <p:grpSpPr>
          <a:xfrm>
            <a:off x="5094818" y="1447800"/>
            <a:ext cx="6768530" cy="4845844"/>
            <a:chOff x="4355346" y="1465521"/>
            <a:chExt cx="6768530" cy="4845844"/>
          </a:xfrm>
        </p:grpSpPr>
        <p:pic>
          <p:nvPicPr>
            <p:cNvPr id="262" name="Google Shape;262;p15" descr="文本"/>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55346" y="1465521"/>
              <a:ext cx="6768530" cy="4845844"/>
            </a:xfrm>
            <a:prstGeom prst="rect">
              <a:avLst/>
            </a:prstGeom>
            <a:noFill/>
            <a:ln>
              <a:noFill/>
            </a:ln>
          </p:spPr>
        </p:pic>
        <p:sp>
          <p:nvSpPr>
            <p:cNvPr id="263" name="Google Shape;263;p15"/>
            <p:cNvSpPr/>
            <p:nvPr/>
          </p:nvSpPr>
          <p:spPr>
            <a:xfrm>
              <a:off x="4419600" y="3733800"/>
              <a:ext cx="4876800" cy="6858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264" name="Google Shape;264;p15"/>
            <p:cNvSpPr/>
            <p:nvPr/>
          </p:nvSpPr>
          <p:spPr>
            <a:xfrm>
              <a:off x="4419600" y="2293670"/>
              <a:ext cx="4876800" cy="6858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3" name="그룹 2">
            <a:extLst>
              <a:ext uri="{FF2B5EF4-FFF2-40B4-BE49-F238E27FC236}">
                <a16:creationId xmlns:a16="http://schemas.microsoft.com/office/drawing/2014/main" id="{ADA96770-DE53-E05D-1FF5-11C03D5771E9}"/>
              </a:ext>
            </a:extLst>
          </p:cNvPr>
          <p:cNvGrpSpPr/>
          <p:nvPr/>
        </p:nvGrpSpPr>
        <p:grpSpPr>
          <a:xfrm>
            <a:off x="328652" y="1447800"/>
            <a:ext cx="4497124" cy="4845844"/>
            <a:chOff x="152400" y="1447800"/>
            <a:chExt cx="4114800" cy="4505325"/>
          </a:xfrm>
        </p:grpSpPr>
        <p:pic>
          <p:nvPicPr>
            <p:cNvPr id="261" name="Google Shape;261;p15" descr="文本"/>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2400" y="1447800"/>
              <a:ext cx="4114800" cy="4505325"/>
            </a:xfrm>
            <a:prstGeom prst="rect">
              <a:avLst/>
            </a:prstGeom>
            <a:noFill/>
            <a:ln>
              <a:noFill/>
            </a:ln>
          </p:spPr>
        </p:pic>
        <p:sp>
          <p:nvSpPr>
            <p:cNvPr id="265" name="Google Shape;265;p15"/>
            <p:cNvSpPr/>
            <p:nvPr/>
          </p:nvSpPr>
          <p:spPr>
            <a:xfrm rot="10800000">
              <a:off x="175437" y="2636570"/>
              <a:ext cx="4038600" cy="9144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dirty="0"/>
              <a:t>Performance analysis:</a:t>
            </a:r>
            <a:endParaRPr dirty="0"/>
          </a:p>
        </p:txBody>
      </p:sp>
      <p:pic>
        <p:nvPicPr>
          <p:cNvPr id="271" name="Google Shape;271;p16" descr="图片包含 日程表&#10;&#10;描述已自动生成"/>
          <p:cNvPicPr preferRelativeResize="0"/>
          <p:nvPr/>
        </p:nvPicPr>
        <p:blipFill rotWithShape="1">
          <a:blip r:embed="rId3">
            <a:alphaModFix/>
          </a:blip>
          <a:srcRect/>
          <a:stretch/>
        </p:blipFill>
        <p:spPr>
          <a:xfrm>
            <a:off x="666674" y="1371600"/>
            <a:ext cx="10858652" cy="4690789"/>
          </a:xfrm>
          <a:prstGeom prst="rect">
            <a:avLst/>
          </a:prstGeom>
          <a:noFill/>
          <a:ln>
            <a:noFill/>
          </a:ln>
        </p:spPr>
      </p:pic>
      <p:sp>
        <p:nvSpPr>
          <p:cNvPr id="272" name="Google Shape;272;p16"/>
          <p:cNvSpPr/>
          <p:nvPr/>
        </p:nvSpPr>
        <p:spPr>
          <a:xfrm>
            <a:off x="3581400" y="1371597"/>
            <a:ext cx="228600" cy="4690789"/>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273" name="Google Shape;273;p16"/>
          <p:cNvSpPr/>
          <p:nvPr/>
        </p:nvSpPr>
        <p:spPr>
          <a:xfrm>
            <a:off x="3819563" y="1371599"/>
            <a:ext cx="228600" cy="4690789"/>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274" name="Google Shape;274;p16"/>
          <p:cNvSpPr/>
          <p:nvPr/>
        </p:nvSpPr>
        <p:spPr>
          <a:xfrm>
            <a:off x="4057726" y="1371598"/>
            <a:ext cx="7467600" cy="4690789"/>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cxnSp>
        <p:nvCxnSpPr>
          <p:cNvPr id="275" name="Google Shape;275;p16"/>
          <p:cNvCxnSpPr/>
          <p:nvPr/>
        </p:nvCxnSpPr>
        <p:spPr>
          <a:xfrm flipH="1">
            <a:off x="1828800" y="5943600"/>
            <a:ext cx="1752600" cy="304800"/>
          </a:xfrm>
          <a:prstGeom prst="straightConnector1">
            <a:avLst/>
          </a:prstGeom>
          <a:noFill/>
          <a:ln w="19050" cap="flat" cmpd="sng">
            <a:solidFill>
              <a:srgbClr val="FF0000"/>
            </a:solidFill>
            <a:prstDash val="solid"/>
            <a:round/>
            <a:headEnd type="none" w="sm" len="sm"/>
            <a:tailEnd type="stealth" w="med" len="med"/>
          </a:ln>
        </p:spPr>
      </p:cxnSp>
      <p:cxnSp>
        <p:nvCxnSpPr>
          <p:cNvPr id="276" name="Google Shape;276;p16"/>
          <p:cNvCxnSpPr>
            <a:stCxn id="273" idx="2"/>
          </p:cNvCxnSpPr>
          <p:nvPr/>
        </p:nvCxnSpPr>
        <p:spPr>
          <a:xfrm flipH="1">
            <a:off x="3047963" y="6062388"/>
            <a:ext cx="885900" cy="186000"/>
          </a:xfrm>
          <a:prstGeom prst="straightConnector1">
            <a:avLst/>
          </a:prstGeom>
          <a:noFill/>
          <a:ln w="19050" cap="flat" cmpd="sng">
            <a:solidFill>
              <a:srgbClr val="FF0000"/>
            </a:solidFill>
            <a:prstDash val="solid"/>
            <a:round/>
            <a:headEnd type="none" w="sm" len="sm"/>
            <a:tailEnd type="stealth" w="med" len="med"/>
          </a:ln>
        </p:spPr>
      </p:cxnSp>
      <p:cxnSp>
        <p:nvCxnSpPr>
          <p:cNvPr id="277" name="Google Shape;277;p16"/>
          <p:cNvCxnSpPr/>
          <p:nvPr/>
        </p:nvCxnSpPr>
        <p:spPr>
          <a:xfrm>
            <a:off x="5029200" y="6062386"/>
            <a:ext cx="0" cy="186014"/>
          </a:xfrm>
          <a:prstGeom prst="straightConnector1">
            <a:avLst/>
          </a:prstGeom>
          <a:noFill/>
          <a:ln w="19050" cap="flat" cmpd="sng">
            <a:solidFill>
              <a:srgbClr val="FF0000"/>
            </a:solidFill>
            <a:prstDash val="solid"/>
            <a:round/>
            <a:headEnd type="none" w="sm" len="sm"/>
            <a:tailEnd type="stealth" w="med" len="med"/>
          </a:ln>
        </p:spPr>
      </p:cxnSp>
      <p:sp>
        <p:nvSpPr>
          <p:cNvPr id="278" name="Google Shape;278;p16"/>
          <p:cNvSpPr txBox="1"/>
          <p:nvPr/>
        </p:nvSpPr>
        <p:spPr>
          <a:xfrm>
            <a:off x="1295400" y="6324600"/>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Read</a:t>
            </a:r>
            <a:endParaRPr dirty="0"/>
          </a:p>
        </p:txBody>
      </p:sp>
      <p:sp>
        <p:nvSpPr>
          <p:cNvPr id="279" name="Google Shape;279;p16"/>
          <p:cNvSpPr txBox="1"/>
          <p:nvPr/>
        </p:nvSpPr>
        <p:spPr>
          <a:xfrm>
            <a:off x="2438400" y="6324600"/>
            <a:ext cx="1028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FF0000"/>
                </a:solidFill>
                <a:latin typeface="Calibri"/>
                <a:ea typeface="Calibri"/>
                <a:cs typeface="Calibri"/>
                <a:sym typeface="Calibri"/>
              </a:rPr>
              <a:t>Memcpy</a:t>
            </a:r>
            <a:endParaRPr sz="1800" dirty="0">
              <a:solidFill>
                <a:srgbClr val="FF0000"/>
              </a:solidFill>
              <a:latin typeface="Calibri"/>
              <a:ea typeface="Calibri"/>
              <a:cs typeface="Calibri"/>
              <a:sym typeface="Calibri"/>
            </a:endParaRPr>
          </a:p>
        </p:txBody>
      </p:sp>
      <p:sp>
        <p:nvSpPr>
          <p:cNvPr id="280" name="Google Shape;280;p16"/>
          <p:cNvSpPr txBox="1"/>
          <p:nvPr/>
        </p:nvSpPr>
        <p:spPr>
          <a:xfrm>
            <a:off x="4610099" y="6324600"/>
            <a:ext cx="9524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Render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9f86bebedc_0_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a:t>Performance analysis:</a:t>
            </a:r>
            <a:endParaRPr/>
          </a:p>
        </p:txBody>
      </p:sp>
      <p:pic>
        <p:nvPicPr>
          <p:cNvPr id="286" name="Google Shape;286;g29f86bebedc_0_19"/>
          <p:cNvPicPr preferRelativeResize="0"/>
          <p:nvPr/>
        </p:nvPicPr>
        <p:blipFill>
          <a:blip r:embed="rId3">
            <a:alphaModFix/>
          </a:blip>
          <a:stretch>
            <a:fillRect/>
          </a:stretch>
        </p:blipFill>
        <p:spPr>
          <a:xfrm>
            <a:off x="481012" y="1690825"/>
            <a:ext cx="11229975" cy="40102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9f86bebedc_0_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a:t>Performance analysis: Roofline Model</a:t>
            </a:r>
            <a:endParaRPr/>
          </a:p>
        </p:txBody>
      </p:sp>
      <p:pic>
        <p:nvPicPr>
          <p:cNvPr id="292" name="Google Shape;292;g29f86bebedc_0_35"/>
          <p:cNvPicPr preferRelativeResize="0"/>
          <p:nvPr/>
        </p:nvPicPr>
        <p:blipFill>
          <a:blip r:embed="rId3">
            <a:alphaModFix/>
          </a:blip>
          <a:stretch>
            <a:fillRect/>
          </a:stretch>
        </p:blipFill>
        <p:spPr>
          <a:xfrm>
            <a:off x="76200" y="1690825"/>
            <a:ext cx="12039599" cy="4537075"/>
          </a:xfrm>
          <a:prstGeom prst="rect">
            <a:avLst/>
          </a:prstGeom>
          <a:noFill/>
          <a:ln>
            <a:noFill/>
          </a:ln>
        </p:spPr>
      </p:pic>
      <p:sp>
        <p:nvSpPr>
          <p:cNvPr id="293" name="Google Shape;293;g29f86bebedc_0_35"/>
          <p:cNvSpPr/>
          <p:nvPr/>
        </p:nvSpPr>
        <p:spPr>
          <a:xfrm>
            <a:off x="3965875" y="3749375"/>
            <a:ext cx="225000" cy="9699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625eefa496_1_13"/>
          <p:cNvSpPr txBox="1">
            <a:spLocks noGrp="1"/>
          </p:cNvSpPr>
          <p:nvPr>
            <p:ph type="title"/>
          </p:nvPr>
        </p:nvSpPr>
        <p:spPr>
          <a:xfrm>
            <a:off x="609600" y="76200"/>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dirty="0"/>
              <a:t>Outline</a:t>
            </a:r>
            <a:endParaRPr dirty="0"/>
          </a:p>
        </p:txBody>
      </p:sp>
      <p:sp>
        <p:nvSpPr>
          <p:cNvPr id="4" name="TextBox 3">
            <a:extLst>
              <a:ext uri="{FF2B5EF4-FFF2-40B4-BE49-F238E27FC236}">
                <a16:creationId xmlns:a16="http://schemas.microsoft.com/office/drawing/2014/main" id="{7E0177FD-0D01-67E9-1C23-8E81F803A007}"/>
              </a:ext>
            </a:extLst>
          </p:cNvPr>
          <p:cNvSpPr txBox="1"/>
          <p:nvPr/>
        </p:nvSpPr>
        <p:spPr>
          <a:xfrm>
            <a:off x="1423332" y="1359017"/>
            <a:ext cx="6697211" cy="5133713"/>
          </a:xfrm>
          <a:prstGeom prst="rect">
            <a:avLst/>
          </a:prstGeom>
          <a:noFill/>
        </p:spPr>
        <p:txBody>
          <a:bodyPr wrap="square" rtlCol="0">
            <a:spAutoFit/>
          </a:bodyPr>
          <a:lstStyle/>
          <a:p>
            <a:pPr marL="0" lvl="0" indent="0" algn="l" rtl="0">
              <a:lnSpc>
                <a:spcPct val="90000"/>
              </a:lnSpc>
              <a:spcBef>
                <a:spcPts val="0"/>
              </a:spcBef>
              <a:spcAft>
                <a:spcPts val="0"/>
              </a:spcAft>
              <a:buClr>
                <a:schemeClr val="dk1"/>
              </a:buClr>
              <a:buSzPct val="111111"/>
              <a:buFont typeface="Calibri"/>
              <a:buNone/>
            </a:pPr>
            <a:r>
              <a:rPr lang="en-US" altLang="ko-US" sz="2800" dirty="0">
                <a:latin typeface="Calibri" panose="020F0502020204030204" pitchFamily="34" charset="0"/>
                <a:ea typeface="Georgia"/>
                <a:cs typeface="Calibri" panose="020F0502020204030204" pitchFamily="34" charset="0"/>
                <a:sym typeface="Georgia"/>
              </a:rPr>
              <a:t>Introduction</a:t>
            </a:r>
          </a:p>
          <a:p>
            <a:pPr marL="0" lvl="0" indent="0" algn="l" rtl="0">
              <a:lnSpc>
                <a:spcPct val="90000"/>
              </a:lnSpc>
              <a:spcBef>
                <a:spcPts val="0"/>
              </a:spcBef>
              <a:spcAft>
                <a:spcPts val="0"/>
              </a:spcAft>
              <a:buClr>
                <a:schemeClr val="dk1"/>
              </a:buClr>
              <a:buSzPct val="111111"/>
              <a:buFont typeface="Calibri"/>
              <a:buNone/>
            </a:pPr>
            <a:endParaRPr lang="en-US" altLang="ko-US" sz="28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Clr>
                <a:schemeClr val="dk1"/>
              </a:buClr>
              <a:buSzPct val="122222"/>
              <a:buFont typeface="Calibri"/>
              <a:buNone/>
            </a:pPr>
            <a:r>
              <a:rPr lang="en-US" altLang="ko-US" sz="2800" dirty="0">
                <a:latin typeface="Calibri" panose="020F0502020204030204" pitchFamily="34" charset="0"/>
                <a:ea typeface="Georgia"/>
                <a:cs typeface="Calibri" panose="020F0502020204030204" pitchFamily="34" charset="0"/>
                <a:sym typeface="Georgia"/>
              </a:rPr>
              <a:t>Hypothesis</a:t>
            </a:r>
          </a:p>
          <a:p>
            <a:pPr marL="0" lvl="0" indent="0" algn="l" rtl="0">
              <a:spcBef>
                <a:spcPts val="0"/>
              </a:spcBef>
              <a:spcAft>
                <a:spcPts val="0"/>
              </a:spcAft>
              <a:buClr>
                <a:schemeClr val="dk1"/>
              </a:buClr>
              <a:buSzPct val="122222"/>
              <a:buFont typeface="Calibri"/>
              <a:buNone/>
            </a:pPr>
            <a:endParaRPr lang="en-US" altLang="ko-US" sz="28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Clr>
                <a:schemeClr val="dk1"/>
              </a:buClr>
              <a:buSzPct val="122222"/>
              <a:buFont typeface="Calibri"/>
              <a:buNone/>
            </a:pPr>
            <a:r>
              <a:rPr lang="en-US" altLang="ko-US" sz="2800" dirty="0">
                <a:latin typeface="Calibri" panose="020F0502020204030204" pitchFamily="34" charset="0"/>
                <a:ea typeface="Georgia"/>
                <a:cs typeface="Calibri" panose="020F0502020204030204" pitchFamily="34" charset="0"/>
                <a:sym typeface="Georgia"/>
              </a:rPr>
              <a:t>Challenge</a:t>
            </a:r>
          </a:p>
          <a:p>
            <a:pPr marL="0" lvl="0" indent="0" algn="l" rtl="0">
              <a:spcBef>
                <a:spcPts val="0"/>
              </a:spcBef>
              <a:spcAft>
                <a:spcPts val="0"/>
              </a:spcAft>
              <a:buClr>
                <a:schemeClr val="dk1"/>
              </a:buClr>
              <a:buSzPct val="122222"/>
              <a:buFont typeface="Calibri"/>
              <a:buNone/>
            </a:pPr>
            <a:endParaRPr lang="en-US" altLang="ko-US" sz="28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Clr>
                <a:schemeClr val="dk1"/>
              </a:buClr>
              <a:buSzPct val="144444"/>
              <a:buFont typeface="Calibri"/>
              <a:buNone/>
            </a:pPr>
            <a:r>
              <a:rPr lang="en-US" altLang="ko-US" sz="2800" dirty="0">
                <a:latin typeface="Calibri" panose="020F0502020204030204" pitchFamily="34" charset="0"/>
                <a:ea typeface="Georgia"/>
                <a:cs typeface="Calibri" panose="020F0502020204030204" pitchFamily="34" charset="0"/>
                <a:sym typeface="Georgia"/>
              </a:rPr>
              <a:t>Implementation</a:t>
            </a:r>
          </a:p>
          <a:p>
            <a:pPr marL="0" lvl="0" indent="0" algn="l" rtl="0">
              <a:spcBef>
                <a:spcPts val="0"/>
              </a:spcBef>
              <a:spcAft>
                <a:spcPts val="0"/>
              </a:spcAft>
              <a:buClr>
                <a:schemeClr val="dk1"/>
              </a:buClr>
              <a:buSzPct val="144444"/>
              <a:buFont typeface="Calibri"/>
              <a:buNone/>
            </a:pPr>
            <a:endParaRPr lang="en-US" altLang="ko-US" sz="28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Clr>
                <a:srgbClr val="FF0000"/>
              </a:buClr>
              <a:buSzPct val="122222"/>
              <a:buFont typeface="Calibri"/>
              <a:buNone/>
            </a:pPr>
            <a:r>
              <a:rPr lang="en-US" altLang="ko-US" sz="2800" dirty="0">
                <a:latin typeface="Calibri" panose="020F0502020204030204" pitchFamily="34" charset="0"/>
                <a:ea typeface="Georgia"/>
                <a:cs typeface="Calibri" panose="020F0502020204030204" pitchFamily="34" charset="0"/>
                <a:sym typeface="Georgia"/>
              </a:rPr>
              <a:t>Performance analysis</a:t>
            </a:r>
          </a:p>
          <a:p>
            <a:pPr marL="0" lvl="0" indent="0" algn="l" rtl="0">
              <a:spcBef>
                <a:spcPts val="0"/>
              </a:spcBef>
              <a:spcAft>
                <a:spcPts val="0"/>
              </a:spcAft>
              <a:buClr>
                <a:srgbClr val="FF0000"/>
              </a:buClr>
              <a:buSzPct val="122222"/>
              <a:buFont typeface="Calibri"/>
              <a:buNone/>
            </a:pPr>
            <a:endParaRPr lang="en-US" altLang="ko-US" sz="28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Clr>
                <a:schemeClr val="dk1"/>
              </a:buClr>
              <a:buSzPct val="122222"/>
              <a:buFont typeface="Calibri"/>
              <a:buNone/>
            </a:pPr>
            <a:r>
              <a:rPr lang="en-US" altLang="ko-US" sz="2800" dirty="0">
                <a:latin typeface="Calibri" panose="020F0502020204030204" pitchFamily="34" charset="0"/>
                <a:ea typeface="Georgia"/>
                <a:cs typeface="Calibri" panose="020F0502020204030204" pitchFamily="34" charset="0"/>
                <a:sym typeface="Georgia"/>
              </a:rPr>
              <a:t>Experimental Results and observations</a:t>
            </a:r>
          </a:p>
          <a:p>
            <a:pPr marL="0" lvl="0" indent="0" algn="l" rtl="0">
              <a:lnSpc>
                <a:spcPct val="90000"/>
              </a:lnSpc>
              <a:spcBef>
                <a:spcPts val="0"/>
              </a:spcBef>
              <a:spcAft>
                <a:spcPts val="0"/>
              </a:spcAft>
              <a:buClr>
                <a:schemeClr val="dk1"/>
              </a:buClr>
              <a:buSzPct val="100000"/>
              <a:buFont typeface="Calibri"/>
              <a:buNone/>
            </a:pPr>
            <a:endParaRPr lang="en-US" altLang="ko-US" sz="2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625eefa496_1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a:t>Performance analysis: Cache</a:t>
            </a:r>
            <a:endParaRPr/>
          </a:p>
        </p:txBody>
      </p:sp>
      <p:pic>
        <p:nvPicPr>
          <p:cNvPr id="299" name="Google Shape;299;g2625eefa496_1_6"/>
          <p:cNvPicPr preferRelativeResize="0"/>
          <p:nvPr/>
        </p:nvPicPr>
        <p:blipFill>
          <a:blip r:embed="rId3">
            <a:alphaModFix/>
          </a:blip>
          <a:stretch>
            <a:fillRect/>
          </a:stretch>
        </p:blipFill>
        <p:spPr>
          <a:xfrm>
            <a:off x="988699" y="1412328"/>
            <a:ext cx="10214601" cy="525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7" descr="绿色的门&#10;&#10;中度可信度描述已自动生成"/>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53710" y="1355305"/>
            <a:ext cx="9484580" cy="4905500"/>
          </a:xfrm>
          <a:prstGeom prst="rect">
            <a:avLst/>
          </a:prstGeom>
          <a:noFill/>
          <a:ln>
            <a:noFill/>
          </a:ln>
        </p:spPr>
      </p:pic>
      <p:sp>
        <p:nvSpPr>
          <p:cNvPr id="306" name="Google Shape;3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Performance analysis:</a:t>
            </a:r>
            <a:endParaRPr/>
          </a:p>
        </p:txBody>
      </p:sp>
      <p:sp>
        <p:nvSpPr>
          <p:cNvPr id="307" name="Google Shape;307;p17"/>
          <p:cNvSpPr/>
          <p:nvPr/>
        </p:nvSpPr>
        <p:spPr>
          <a:xfrm>
            <a:off x="3057939" y="1371598"/>
            <a:ext cx="990600" cy="228602"/>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308" name="Google Shape;308;p17"/>
          <p:cNvSpPr/>
          <p:nvPr/>
        </p:nvSpPr>
        <p:spPr>
          <a:xfrm flipH="1">
            <a:off x="7401340" y="1355305"/>
            <a:ext cx="1438236" cy="228601"/>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309" name="Google Shape;309;p17"/>
          <p:cNvSpPr txBox="1"/>
          <p:nvPr/>
        </p:nvSpPr>
        <p:spPr>
          <a:xfrm>
            <a:off x="1977140" y="6260805"/>
            <a:ext cx="8574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Changing </a:t>
            </a:r>
            <a:r>
              <a:rPr lang="en-US" sz="1800" dirty="0" err="1">
                <a:solidFill>
                  <a:schemeClr val="dk1"/>
                </a:solidFill>
                <a:latin typeface="Calibri"/>
                <a:ea typeface="Calibri"/>
                <a:cs typeface="Calibri"/>
                <a:sym typeface="Calibri"/>
              </a:rPr>
              <a:t>MaxDepth</a:t>
            </a:r>
            <a:r>
              <a:rPr lang="en-US" sz="1800" dirty="0">
                <a:solidFill>
                  <a:schemeClr val="dk1"/>
                </a:solidFill>
                <a:latin typeface="Calibri"/>
                <a:ea typeface="Calibri"/>
                <a:cs typeface="Calibri"/>
                <a:sym typeface="Calibri"/>
              </a:rPr>
              <a:t> will increase calculation time, but have little effect on the result.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8" descr="砖墙上的电视&#10;&#10;中度可信度"/>
          <p:cNvPicPr preferRelativeResize="0"/>
          <p:nvPr/>
        </p:nvPicPr>
        <p:blipFill rotWithShape="1">
          <a:blip r:embed="rId3" cstate="screen">
            <a:alphaModFix/>
            <a:extLst>
              <a:ext uri="{28A0092B-C50C-407E-A947-70E740481C1C}">
                <a14:useLocalDpi xmlns:a14="http://schemas.microsoft.com/office/drawing/2010/main"/>
              </a:ext>
            </a:extLst>
          </a:blip>
          <a:srcRect t="5130"/>
          <a:stretch/>
        </p:blipFill>
        <p:spPr>
          <a:xfrm>
            <a:off x="1524000" y="1655393"/>
            <a:ext cx="9144000" cy="4615932"/>
          </a:xfrm>
          <a:prstGeom prst="rect">
            <a:avLst/>
          </a:prstGeom>
          <a:noFill/>
          <a:ln>
            <a:noFill/>
          </a:ln>
        </p:spPr>
      </p:pic>
      <p:sp>
        <p:nvSpPr>
          <p:cNvPr id="316" name="Google Shape;31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Performance analysis:</a:t>
            </a:r>
            <a:endParaRPr dirty="0"/>
          </a:p>
        </p:txBody>
      </p:sp>
      <p:sp>
        <p:nvSpPr>
          <p:cNvPr id="317" name="Google Shape;317;p18"/>
          <p:cNvSpPr txBox="1"/>
          <p:nvPr/>
        </p:nvSpPr>
        <p:spPr>
          <a:xfrm>
            <a:off x="1808850" y="6264813"/>
            <a:ext cx="8574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Implementation on CUDA is slightly different to achieve maximized speedup. </a:t>
            </a:r>
            <a:endParaRPr dirty="0"/>
          </a:p>
        </p:txBody>
      </p:sp>
      <p:sp>
        <p:nvSpPr>
          <p:cNvPr id="318" name="Google Shape;318;p18"/>
          <p:cNvSpPr txBox="1"/>
          <p:nvPr/>
        </p:nvSpPr>
        <p:spPr>
          <a:xfrm>
            <a:off x="3468094" y="1321356"/>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8 sec</a:t>
            </a:r>
            <a:endParaRPr dirty="0"/>
          </a:p>
        </p:txBody>
      </p:sp>
      <p:sp>
        <p:nvSpPr>
          <p:cNvPr id="319" name="Google Shape;319;p18"/>
          <p:cNvSpPr txBox="1"/>
          <p:nvPr/>
        </p:nvSpPr>
        <p:spPr>
          <a:xfrm>
            <a:off x="7975946" y="1286061"/>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93 sec</a:t>
            </a:r>
            <a:endParaRPr dirty="0"/>
          </a:p>
        </p:txBody>
      </p:sp>
      <p:pic>
        <p:nvPicPr>
          <p:cNvPr id="7" name="Google Shape;315;p18" descr="砖墙上的电视&#10;&#10;中度可信度">
            <a:extLst>
              <a:ext uri="{FF2B5EF4-FFF2-40B4-BE49-F238E27FC236}">
                <a16:creationId xmlns:a16="http://schemas.microsoft.com/office/drawing/2014/main" id="{9D2CBC85-CD59-48F6-AD9C-168F9FE673B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t="5130"/>
          <a:stretch/>
        </p:blipFill>
        <p:spPr>
          <a:xfrm>
            <a:off x="1524000" y="1690688"/>
            <a:ext cx="9144000" cy="46159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useBgFill="1">
        <p:nvSpPr>
          <p:cNvPr id="331" name="Rectangle 33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Google Shape;324;p19"/>
          <p:cNvSpPr txBox="1">
            <a:spLocks noGrp="1"/>
          </p:cNvSpPr>
          <p:nvPr>
            <p:ph type="title"/>
          </p:nvPr>
        </p:nvSpPr>
        <p:spPr>
          <a:xfrm>
            <a:off x="836679" y="723898"/>
            <a:ext cx="6002110" cy="1495425"/>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4000" dirty="0"/>
              <a:t>Experimental Setup</a:t>
            </a:r>
            <a:r>
              <a:rPr lang="ko-KR" altLang="en-US" sz="4000" dirty="0"/>
              <a:t> </a:t>
            </a:r>
            <a:r>
              <a:rPr lang="en-US" altLang="ko-KR" sz="3200" dirty="0"/>
              <a:t>(</a:t>
            </a:r>
            <a:r>
              <a:rPr lang="en-US" altLang="ko-KR" sz="3200" dirty="0" err="1"/>
              <a:t>openMP</a:t>
            </a:r>
            <a:r>
              <a:rPr lang="en-US" altLang="ko-KR" sz="3200" dirty="0"/>
              <a:t>)</a:t>
            </a:r>
            <a:endParaRPr lang="en-US" sz="4000" dirty="0"/>
          </a:p>
        </p:txBody>
      </p:sp>
      <p:sp>
        <p:nvSpPr>
          <p:cNvPr id="325" name="Google Shape;325;p19"/>
          <p:cNvSpPr txBox="1">
            <a:spLocks noGrp="1"/>
          </p:cNvSpPr>
          <p:nvPr>
            <p:ph type="body" idx="1"/>
          </p:nvPr>
        </p:nvSpPr>
        <p:spPr>
          <a:xfrm>
            <a:off x="836680" y="2219323"/>
            <a:ext cx="6362760" cy="4310058"/>
          </a:xfrm>
          <a:prstGeom prst="rect">
            <a:avLst/>
          </a:prstGeom>
        </p:spPr>
        <p:txBody>
          <a:bodyPr spcFirstLastPara="1" lIns="91425" tIns="45700" rIns="91425" bIns="45700" anchorCtr="0">
            <a:normAutofit/>
          </a:bodyPr>
          <a:lstStyle/>
          <a:p>
            <a:pPr marL="228600" lvl="0" indent="-228600" rtl="0">
              <a:spcBef>
                <a:spcPts val="1000"/>
              </a:spcBef>
              <a:spcAft>
                <a:spcPts val="0"/>
              </a:spcAft>
              <a:buClr>
                <a:schemeClr val="dk1"/>
              </a:buClr>
              <a:buSzPts val="2000"/>
              <a:buChar char="•"/>
            </a:pPr>
            <a:r>
              <a:rPr lang="en-US" altLang="ko-US" sz="1400" dirty="0"/>
              <a:t>(</a:t>
            </a:r>
            <a:r>
              <a:rPr lang="en-US" altLang="ko-US" sz="1400" b="1" dirty="0"/>
              <a:t>Setting</a:t>
            </a:r>
            <a:r>
              <a:rPr lang="en-US" altLang="ko-US" sz="1400" dirty="0"/>
              <a:t>) Server with CARC (Intel® Xeon® Silver 4126 CPU @ 2.10Ghz)</a:t>
            </a:r>
          </a:p>
          <a:p>
            <a:pPr marL="685800" lvl="1" indent="-228600" rtl="0">
              <a:spcBef>
                <a:spcPts val="500"/>
              </a:spcBef>
              <a:spcAft>
                <a:spcPts val="0"/>
              </a:spcAft>
              <a:buClr>
                <a:schemeClr val="dk1"/>
              </a:buClr>
              <a:buSzPts val="1800"/>
              <a:buChar char="•"/>
            </a:pPr>
            <a:r>
              <a:rPr lang="en-US" altLang="ko-US" sz="1400" dirty="0" err="1"/>
              <a:t>cpus</a:t>
            </a:r>
            <a:r>
              <a:rPr lang="en-US" altLang="ko-US" sz="1400" dirty="0"/>
              <a:t>-per-task = 8</a:t>
            </a:r>
          </a:p>
          <a:p>
            <a:pPr marL="685800" lvl="1" indent="-228600" rtl="0">
              <a:spcBef>
                <a:spcPts val="500"/>
              </a:spcBef>
              <a:spcAft>
                <a:spcPts val="0"/>
              </a:spcAft>
              <a:buClr>
                <a:schemeClr val="dk1"/>
              </a:buClr>
              <a:buSzPts val="1800"/>
              <a:buChar char="•"/>
            </a:pPr>
            <a:r>
              <a:rPr lang="en-US" altLang="ko-US" sz="1400" dirty="0"/>
              <a:t>mem=32G</a:t>
            </a:r>
          </a:p>
          <a:p>
            <a:pPr marL="685800" lvl="1" indent="-228600" rtl="0">
              <a:spcBef>
                <a:spcPts val="500"/>
              </a:spcBef>
              <a:spcAft>
                <a:spcPts val="0"/>
              </a:spcAft>
              <a:buClr>
                <a:schemeClr val="dk1"/>
              </a:buClr>
              <a:buSzPts val="1800"/>
              <a:buChar char="•"/>
            </a:pPr>
            <a:r>
              <a:rPr lang="en-US" altLang="ko-US" sz="1400" dirty="0"/>
              <a:t>time=2:00:00</a:t>
            </a:r>
            <a:endParaRPr lang="en-US" sz="1400" dirty="0"/>
          </a:p>
          <a:p>
            <a:pPr marL="0" lvl="0" indent="0" rtl="0">
              <a:spcBef>
                <a:spcPts val="0"/>
              </a:spcBef>
              <a:spcAft>
                <a:spcPts val="0"/>
              </a:spcAft>
              <a:buClr>
                <a:schemeClr val="dk1"/>
              </a:buClr>
              <a:buSzPts val="2000"/>
              <a:buNone/>
            </a:pPr>
            <a:endParaRPr lang="en-US" sz="1400" dirty="0"/>
          </a:p>
          <a:p>
            <a:pPr marL="228600" lvl="0" indent="-228600" rtl="0">
              <a:spcBef>
                <a:spcPts val="0"/>
              </a:spcBef>
              <a:spcAft>
                <a:spcPts val="0"/>
              </a:spcAft>
              <a:buClr>
                <a:schemeClr val="dk1"/>
              </a:buClr>
              <a:buSzPts val="2000"/>
              <a:buChar char="•"/>
            </a:pPr>
            <a:endParaRPr lang="en-US" sz="1400" dirty="0"/>
          </a:p>
          <a:p>
            <a:pPr marL="228600" lvl="0" indent="-228600" rtl="0">
              <a:spcBef>
                <a:spcPts val="0"/>
              </a:spcBef>
              <a:spcAft>
                <a:spcPts val="0"/>
              </a:spcAft>
              <a:buClr>
                <a:schemeClr val="dk1"/>
              </a:buClr>
              <a:buSzPts val="2000"/>
              <a:buChar char="•"/>
            </a:pPr>
            <a:r>
              <a:rPr lang="en-US" sz="1400" dirty="0"/>
              <a:t>(</a:t>
            </a:r>
            <a:r>
              <a:rPr lang="en-US" sz="1400" b="1" dirty="0"/>
              <a:t>Model object</a:t>
            </a:r>
            <a:r>
              <a:rPr lang="en-US" sz="1400" dirty="0"/>
              <a:t>)  Nefe</a:t>
            </a:r>
            <a:r>
              <a:rPr lang="en-US" altLang="ko-KR" sz="1400" dirty="0"/>
              <a:t>r</a:t>
            </a:r>
            <a:r>
              <a:rPr lang="en-US" sz="1400" dirty="0"/>
              <a:t>titi.obj </a:t>
            </a:r>
          </a:p>
          <a:p>
            <a:pPr marL="685800" lvl="1" indent="-228600">
              <a:spcBef>
                <a:spcPts val="0"/>
              </a:spcBef>
              <a:buSzPts val="2000"/>
            </a:pPr>
            <a:r>
              <a:rPr lang="en-US" sz="1400" dirty="0"/>
              <a:t>about 2M triangles</a:t>
            </a:r>
          </a:p>
          <a:p>
            <a:pPr marL="685800" lvl="1" indent="-228600">
              <a:spcBef>
                <a:spcPts val="0"/>
              </a:spcBef>
              <a:buSzPts val="2000"/>
            </a:pPr>
            <a:r>
              <a:rPr lang="en-US" sz="1400" dirty="0"/>
              <a:t>file size: 183MB)</a:t>
            </a:r>
            <a:br>
              <a:rPr lang="en-US" sz="1400" dirty="0"/>
            </a:br>
            <a:endParaRPr lang="en-US" sz="1400" dirty="0"/>
          </a:p>
          <a:p>
            <a:pPr marL="228600" lvl="0" indent="-228600" rtl="0">
              <a:spcBef>
                <a:spcPts val="1000"/>
              </a:spcBef>
              <a:spcAft>
                <a:spcPts val="0"/>
              </a:spcAft>
              <a:buClr>
                <a:schemeClr val="dk1"/>
              </a:buClr>
              <a:buSzPts val="2000"/>
              <a:buChar char="•"/>
            </a:pPr>
            <a:r>
              <a:rPr lang="en-US" sz="1400" dirty="0"/>
              <a:t>Measure single threaded performance and multi threaded performance (using </a:t>
            </a:r>
            <a:r>
              <a:rPr lang="en-US" sz="1400" dirty="0" err="1"/>
              <a:t>openMP</a:t>
            </a:r>
            <a:r>
              <a:rPr lang="en-US" sz="1400" dirty="0"/>
              <a:t> and CUDA) </a:t>
            </a:r>
          </a:p>
          <a:p>
            <a:pPr marL="685800" lvl="1" indent="-228600" rtl="0">
              <a:spcBef>
                <a:spcPts val="500"/>
              </a:spcBef>
              <a:spcAft>
                <a:spcPts val="0"/>
              </a:spcAft>
              <a:buClr>
                <a:schemeClr val="dk1"/>
              </a:buClr>
              <a:buSzPts val="1600"/>
              <a:buChar char="•"/>
            </a:pPr>
            <a:r>
              <a:rPr lang="en-US" sz="1400" dirty="0"/>
              <a:t>Resolution(3): 1024x1024, 512x512, 256x256</a:t>
            </a:r>
          </a:p>
          <a:p>
            <a:pPr marL="685800" lvl="1" indent="-228600" rtl="0">
              <a:spcBef>
                <a:spcPts val="500"/>
              </a:spcBef>
              <a:spcAft>
                <a:spcPts val="0"/>
              </a:spcAft>
              <a:buClr>
                <a:schemeClr val="dk1"/>
              </a:buClr>
              <a:buSzPts val="1600"/>
              <a:buChar char="•"/>
            </a:pPr>
            <a:r>
              <a:rPr lang="en-US" sz="1400" dirty="0"/>
              <a:t>Path tracing sample space(3): 32, 64, 128</a:t>
            </a:r>
          </a:p>
          <a:p>
            <a:pPr marL="685800" lvl="1" indent="-228600" rtl="0">
              <a:spcBef>
                <a:spcPts val="500"/>
              </a:spcBef>
              <a:spcAft>
                <a:spcPts val="0"/>
              </a:spcAft>
              <a:buClr>
                <a:schemeClr val="dk1"/>
              </a:buClr>
              <a:buSzPts val="1600"/>
              <a:buChar char="•"/>
            </a:pPr>
            <a:r>
              <a:rPr lang="en-US" sz="1400" dirty="0"/>
              <a:t>No. of  threads(9): 1, 2, 4, 8, 16, 32, 64, 128, 256</a:t>
            </a:r>
          </a:p>
          <a:p>
            <a:pPr marL="685800" lvl="1" indent="-228600" rtl="0">
              <a:spcBef>
                <a:spcPts val="500"/>
              </a:spcBef>
              <a:spcAft>
                <a:spcPts val="0"/>
              </a:spcAft>
              <a:buClr>
                <a:schemeClr val="dk1"/>
              </a:buClr>
              <a:buSzPts val="1600"/>
              <a:buChar char="•"/>
            </a:pPr>
            <a:r>
              <a:rPr lang="en-US" sz="1400" dirty="0"/>
              <a:t>Total test set: 81 case (3 x 3 x 9)</a:t>
            </a:r>
          </a:p>
        </p:txBody>
      </p:sp>
      <p:pic>
        <p:nvPicPr>
          <p:cNvPr id="326" name="Google Shape;326;p19"/>
          <p:cNvPicPr preferRelativeResize="0"/>
          <p:nvPr/>
        </p:nvPicPr>
        <p:blipFill rotWithShape="1">
          <a:blip r:embed="rId3" cstate="screen">
            <a:extLst>
              <a:ext uri="{28A0092B-C50C-407E-A947-70E740481C1C}">
                <a14:useLocalDpi xmlns:a14="http://schemas.microsoft.com/office/drawing/2010/main"/>
              </a:ext>
            </a:extLst>
          </a:blip>
          <a:srcRect/>
          <a:stretch/>
        </p:blipFill>
        <p:spPr>
          <a:xfrm>
            <a:off x="7199440" y="10"/>
            <a:ext cx="4992560" cy="6857990"/>
          </a:xfrm>
          <a:prstGeom prst="rect">
            <a:avLst/>
          </a:prstGeom>
          <a:noFill/>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Experimental Results</a:t>
            </a:r>
            <a:endParaRPr/>
          </a:p>
        </p:txBody>
      </p:sp>
      <p:pic>
        <p:nvPicPr>
          <p:cNvPr id="333" name="Google Shape;333;p20" descr="예술, 벽, 인간의 얼굴, 조각상이(가) 표시된 사진&#10;&#10;자동 생성된 설명"/>
          <p:cNvPicPr preferRelativeResize="0"/>
          <p:nvPr/>
        </p:nvPicPr>
        <p:blipFill rotWithShape="1">
          <a:blip r:embed="rId3">
            <a:alphaModFix/>
          </a:blip>
          <a:srcRect/>
          <a:stretch/>
        </p:blipFill>
        <p:spPr>
          <a:xfrm>
            <a:off x="624468" y="4114800"/>
            <a:ext cx="1625600" cy="1625600"/>
          </a:xfrm>
          <a:prstGeom prst="rect">
            <a:avLst/>
          </a:prstGeom>
          <a:noFill/>
          <a:ln>
            <a:noFill/>
          </a:ln>
        </p:spPr>
      </p:pic>
      <p:pic>
        <p:nvPicPr>
          <p:cNvPr id="334" name="Google Shape;334;p20" descr="예술, 벽, 스크린샷, 조각상이(가) 표시된 사진&#10;&#10;자동 생성된 설명"/>
          <p:cNvPicPr preferRelativeResize="0"/>
          <p:nvPr/>
        </p:nvPicPr>
        <p:blipFill rotWithShape="1">
          <a:blip r:embed="rId4">
            <a:alphaModFix/>
          </a:blip>
          <a:srcRect/>
          <a:stretch/>
        </p:blipFill>
        <p:spPr>
          <a:xfrm>
            <a:off x="2966534" y="2489200"/>
            <a:ext cx="3251200" cy="3251200"/>
          </a:xfrm>
          <a:prstGeom prst="rect">
            <a:avLst/>
          </a:prstGeom>
          <a:noFill/>
          <a:ln>
            <a:noFill/>
          </a:ln>
        </p:spPr>
      </p:pic>
      <p:pic>
        <p:nvPicPr>
          <p:cNvPr id="335" name="Google Shape;335;p20" descr="예술, 벽, 스크린샷, 조각상이(가) 표시된 사진&#10;&#10;자동 생성된 설명"/>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934200" y="685800"/>
            <a:ext cx="5054600" cy="5054600"/>
          </a:xfrm>
          <a:prstGeom prst="rect">
            <a:avLst/>
          </a:prstGeom>
          <a:noFill/>
          <a:ln>
            <a:noFill/>
          </a:ln>
        </p:spPr>
      </p:pic>
      <p:sp>
        <p:nvSpPr>
          <p:cNvPr id="336" name="Google Shape;336;p20"/>
          <p:cNvSpPr txBox="1"/>
          <p:nvPr/>
        </p:nvSpPr>
        <p:spPr>
          <a:xfrm>
            <a:off x="-127929"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256 x 256</a:t>
            </a:r>
            <a:endParaRPr/>
          </a:p>
        </p:txBody>
      </p:sp>
      <p:sp>
        <p:nvSpPr>
          <p:cNvPr id="337" name="Google Shape;337;p20"/>
          <p:cNvSpPr txBox="1"/>
          <p:nvPr/>
        </p:nvSpPr>
        <p:spPr>
          <a:xfrm>
            <a:off x="3036229"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512 x 512</a:t>
            </a:r>
            <a:endParaRPr/>
          </a:p>
        </p:txBody>
      </p:sp>
      <p:sp>
        <p:nvSpPr>
          <p:cNvPr id="338" name="Google Shape;338;p20"/>
          <p:cNvSpPr txBox="1"/>
          <p:nvPr/>
        </p:nvSpPr>
        <p:spPr>
          <a:xfrm>
            <a:off x="7899400"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1024 x 1024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Experimental Results </a:t>
            </a:r>
            <a:r>
              <a:rPr lang="en-US" sz="3600"/>
              <a:t>(256 x 256)</a:t>
            </a:r>
            <a:endParaRPr/>
          </a:p>
        </p:txBody>
      </p:sp>
      <p:sp>
        <p:nvSpPr>
          <p:cNvPr id="345" name="Google Shape;345;p21"/>
          <p:cNvSpPr txBox="1"/>
          <p:nvPr/>
        </p:nvSpPr>
        <p:spPr>
          <a:xfrm>
            <a:off x="-990600" y="2025551"/>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32</a:t>
            </a:r>
            <a:endParaRPr/>
          </a:p>
        </p:txBody>
      </p:sp>
      <p:sp>
        <p:nvSpPr>
          <p:cNvPr id="346" name="Google Shape;346;p21"/>
          <p:cNvSpPr txBox="1"/>
          <p:nvPr/>
        </p:nvSpPr>
        <p:spPr>
          <a:xfrm>
            <a:off x="-990600" y="4022765"/>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47" name="Google Shape;347;p21"/>
          <p:cNvSpPr txBox="1"/>
          <p:nvPr/>
        </p:nvSpPr>
        <p:spPr>
          <a:xfrm>
            <a:off x="-990600" y="580532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128</a:t>
            </a:r>
            <a:endParaRPr/>
          </a:p>
        </p:txBody>
      </p:sp>
      <p:graphicFrame>
        <p:nvGraphicFramePr>
          <p:cNvPr id="348" name="Google Shape;348;p21"/>
          <p:cNvGraphicFramePr/>
          <p:nvPr/>
        </p:nvGraphicFramePr>
        <p:xfrm>
          <a:off x="3110339" y="1521936"/>
          <a:ext cx="8472061" cy="4970939"/>
        </p:xfrm>
        <a:graphic>
          <a:graphicData uri="http://schemas.openxmlformats.org/drawingml/2006/chart">
            <c:chart xmlns:c="http://schemas.openxmlformats.org/drawingml/2006/chart" xmlns:r="http://schemas.openxmlformats.org/officeDocument/2006/relationships" r:id="rId3"/>
          </a:graphicData>
        </a:graphic>
      </p:graphicFrame>
      <p:pic>
        <p:nvPicPr>
          <p:cNvPr id="349" name="Google Shape;349;p21" descr="예술, 페인팅, 벽, 인간의 얼굴이(가) 표시된 사진&#10;&#10;자동 생성된 설명"/>
          <p:cNvPicPr preferRelativeResize="0"/>
          <p:nvPr/>
        </p:nvPicPr>
        <p:blipFill rotWithShape="1">
          <a:blip r:embed="rId4">
            <a:alphaModFix/>
          </a:blip>
          <a:srcRect/>
          <a:stretch/>
        </p:blipFill>
        <p:spPr>
          <a:xfrm>
            <a:off x="1066800" y="1473478"/>
            <a:ext cx="1625600" cy="1625600"/>
          </a:xfrm>
          <a:prstGeom prst="rect">
            <a:avLst/>
          </a:prstGeom>
          <a:noFill/>
          <a:ln>
            <a:noFill/>
          </a:ln>
        </p:spPr>
      </p:pic>
      <p:pic>
        <p:nvPicPr>
          <p:cNvPr id="350" name="Google Shape;350;p21" descr="예술, 벽, 인간의 얼굴, 페인팅이(가) 표시된 사진&#10;&#10;자동 생성된 설명"/>
          <p:cNvPicPr preferRelativeResize="0"/>
          <p:nvPr/>
        </p:nvPicPr>
        <p:blipFill rotWithShape="1">
          <a:blip r:embed="rId5">
            <a:alphaModFix/>
          </a:blip>
          <a:srcRect/>
          <a:stretch/>
        </p:blipFill>
        <p:spPr>
          <a:xfrm>
            <a:off x="1074234" y="3325336"/>
            <a:ext cx="1625600" cy="1625600"/>
          </a:xfrm>
          <a:prstGeom prst="rect">
            <a:avLst/>
          </a:prstGeom>
          <a:noFill/>
          <a:ln>
            <a:noFill/>
          </a:ln>
        </p:spPr>
      </p:pic>
      <p:pic>
        <p:nvPicPr>
          <p:cNvPr id="351" name="Google Shape;351;p21" descr="예술, 벽, 인간의 얼굴, 조각상이(가) 표시된 사진&#10;&#10;자동 생성된 설명"/>
          <p:cNvPicPr preferRelativeResize="0"/>
          <p:nvPr/>
        </p:nvPicPr>
        <p:blipFill rotWithShape="1">
          <a:blip r:embed="rId6">
            <a:alphaModFix/>
          </a:blip>
          <a:srcRect/>
          <a:stretch/>
        </p:blipFill>
        <p:spPr>
          <a:xfrm>
            <a:off x="1074234" y="5177194"/>
            <a:ext cx="1625600" cy="1625600"/>
          </a:xfrm>
          <a:prstGeom prst="rect">
            <a:avLst/>
          </a:prstGeom>
          <a:noFill/>
          <a:ln>
            <a:noFill/>
          </a:ln>
        </p:spPr>
      </p:pic>
      <p:sp>
        <p:nvSpPr>
          <p:cNvPr id="2" name="TextBox 1">
            <a:extLst>
              <a:ext uri="{FF2B5EF4-FFF2-40B4-BE49-F238E27FC236}">
                <a16:creationId xmlns:a16="http://schemas.microsoft.com/office/drawing/2014/main" id="{0020D847-9E35-AA3D-166F-281CECA15EF2}"/>
              </a:ext>
            </a:extLst>
          </p:cNvPr>
          <p:cNvSpPr txBox="1"/>
          <p:nvPr/>
        </p:nvSpPr>
        <p:spPr>
          <a:xfrm>
            <a:off x="2902850" y="2989007"/>
            <a:ext cx="400110" cy="1625600"/>
          </a:xfrm>
          <a:prstGeom prst="rect">
            <a:avLst/>
          </a:prstGeom>
          <a:noFill/>
        </p:spPr>
        <p:txBody>
          <a:bodyPr vert="vert270" wrap="square" rtlCol="0" anchor="ctr" anchorCtr="1">
            <a:spAutoFit/>
          </a:bodyPr>
          <a:lstStyle/>
          <a:p>
            <a:r>
              <a:rPr kumimoji="1" lang="en-US" altLang="ko-US" dirty="0"/>
              <a:t>Time(sec)</a:t>
            </a:r>
            <a:endParaRPr kumimoji="1" lang="ko-US" altLang="en-US" dirty="0"/>
          </a:p>
        </p:txBody>
      </p:sp>
      <p:sp>
        <p:nvSpPr>
          <p:cNvPr id="3" name="TextBox 2">
            <a:extLst>
              <a:ext uri="{FF2B5EF4-FFF2-40B4-BE49-F238E27FC236}">
                <a16:creationId xmlns:a16="http://schemas.microsoft.com/office/drawing/2014/main" id="{74C3FE3C-3E18-A693-E812-DE7E6CE696E0}"/>
              </a:ext>
            </a:extLst>
          </p:cNvPr>
          <p:cNvSpPr txBox="1"/>
          <p:nvPr/>
        </p:nvSpPr>
        <p:spPr>
          <a:xfrm>
            <a:off x="11145312" y="5989994"/>
            <a:ext cx="1046688" cy="246221"/>
          </a:xfrm>
          <a:prstGeom prst="rect">
            <a:avLst/>
          </a:prstGeom>
          <a:noFill/>
        </p:spPr>
        <p:txBody>
          <a:bodyPr wrap="square" rtlCol="0">
            <a:spAutoFit/>
          </a:bodyPr>
          <a:lstStyle/>
          <a:p>
            <a:pPr algn="ctr"/>
            <a:r>
              <a:rPr kumimoji="1" lang="en-US" altLang="ko-US" sz="1000" dirty="0"/>
              <a:t>Threads</a:t>
            </a:r>
            <a:endParaRPr kumimoji="1" lang="ko-US" alt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Experimental Results </a:t>
            </a:r>
            <a:r>
              <a:rPr lang="en-US" sz="3600"/>
              <a:t>(512 x 512)</a:t>
            </a:r>
            <a:endParaRPr/>
          </a:p>
        </p:txBody>
      </p:sp>
      <p:sp>
        <p:nvSpPr>
          <p:cNvPr id="358" name="Google Shape;358;p22"/>
          <p:cNvSpPr txBox="1"/>
          <p:nvPr/>
        </p:nvSpPr>
        <p:spPr>
          <a:xfrm>
            <a:off x="-990600" y="2025551"/>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32</a:t>
            </a:r>
            <a:endParaRPr/>
          </a:p>
        </p:txBody>
      </p:sp>
      <p:sp>
        <p:nvSpPr>
          <p:cNvPr id="359" name="Google Shape;359;p22"/>
          <p:cNvSpPr txBox="1"/>
          <p:nvPr/>
        </p:nvSpPr>
        <p:spPr>
          <a:xfrm>
            <a:off x="-990600" y="4022765"/>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60" name="Google Shape;360;p22"/>
          <p:cNvSpPr txBox="1"/>
          <p:nvPr/>
        </p:nvSpPr>
        <p:spPr>
          <a:xfrm>
            <a:off x="-990600" y="580532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128</a:t>
            </a:r>
            <a:endParaRPr/>
          </a:p>
        </p:txBody>
      </p:sp>
      <p:graphicFrame>
        <p:nvGraphicFramePr>
          <p:cNvPr id="361" name="Google Shape;361;p22"/>
          <p:cNvGraphicFramePr/>
          <p:nvPr/>
        </p:nvGraphicFramePr>
        <p:xfrm>
          <a:off x="3352800" y="1550517"/>
          <a:ext cx="8229600" cy="4942357"/>
        </p:xfrm>
        <a:graphic>
          <a:graphicData uri="http://schemas.openxmlformats.org/drawingml/2006/chart">
            <c:chart xmlns:c="http://schemas.openxmlformats.org/drawingml/2006/chart" xmlns:r="http://schemas.openxmlformats.org/officeDocument/2006/relationships" r:id="rId3"/>
          </a:graphicData>
        </a:graphic>
      </p:graphicFrame>
      <p:pic>
        <p:nvPicPr>
          <p:cNvPr id="362" name="Google Shape;362;p22" descr="예술, 벽, 실내, 조각상이(가) 표시된 사진&#10;&#10;자동 생성된 설명"/>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13098" y="1422662"/>
            <a:ext cx="1566479" cy="1566479"/>
          </a:xfrm>
          <a:prstGeom prst="rect">
            <a:avLst/>
          </a:prstGeom>
          <a:noFill/>
          <a:ln>
            <a:noFill/>
          </a:ln>
        </p:spPr>
      </p:pic>
      <p:pic>
        <p:nvPicPr>
          <p:cNvPr id="363" name="Google Shape;363;p22" descr="예술, 벽, 스크린샷, 조각상이(가) 표시된 사진&#10;&#10;자동 생성된 설명"/>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13098" y="3239525"/>
            <a:ext cx="1566479" cy="1566479"/>
          </a:xfrm>
          <a:prstGeom prst="rect">
            <a:avLst/>
          </a:prstGeom>
          <a:noFill/>
          <a:ln>
            <a:noFill/>
          </a:ln>
        </p:spPr>
      </p:pic>
      <p:pic>
        <p:nvPicPr>
          <p:cNvPr id="364" name="Google Shape;364;p22" descr="예술, 벽, 조각상, 스크린샷이(가) 표시된 사진&#10;&#10;자동 생성된 설명"/>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13098" y="5175337"/>
            <a:ext cx="1566479" cy="1566479"/>
          </a:xfrm>
          <a:prstGeom prst="rect">
            <a:avLst/>
          </a:prstGeom>
          <a:noFill/>
          <a:ln>
            <a:noFill/>
          </a:ln>
        </p:spPr>
      </p:pic>
      <p:sp>
        <p:nvSpPr>
          <p:cNvPr id="2" name="TextBox 1">
            <a:extLst>
              <a:ext uri="{FF2B5EF4-FFF2-40B4-BE49-F238E27FC236}">
                <a16:creationId xmlns:a16="http://schemas.microsoft.com/office/drawing/2014/main" id="{8851C838-BE44-0D69-9CEE-1EA21ED738FD}"/>
              </a:ext>
            </a:extLst>
          </p:cNvPr>
          <p:cNvSpPr txBox="1"/>
          <p:nvPr/>
        </p:nvSpPr>
        <p:spPr>
          <a:xfrm>
            <a:off x="2902850" y="2989007"/>
            <a:ext cx="400110" cy="1625600"/>
          </a:xfrm>
          <a:prstGeom prst="rect">
            <a:avLst/>
          </a:prstGeom>
          <a:noFill/>
        </p:spPr>
        <p:txBody>
          <a:bodyPr vert="vert270" wrap="square" rtlCol="0" anchor="ctr" anchorCtr="1">
            <a:spAutoFit/>
          </a:bodyPr>
          <a:lstStyle/>
          <a:p>
            <a:r>
              <a:rPr kumimoji="1" lang="en-US" altLang="ko-US" dirty="0"/>
              <a:t>Time(sec)</a:t>
            </a:r>
            <a:endParaRPr kumimoji="1" lang="ko-US" altLang="en-US" dirty="0"/>
          </a:p>
        </p:txBody>
      </p:sp>
      <p:sp>
        <p:nvSpPr>
          <p:cNvPr id="3" name="TextBox 2">
            <a:extLst>
              <a:ext uri="{FF2B5EF4-FFF2-40B4-BE49-F238E27FC236}">
                <a16:creationId xmlns:a16="http://schemas.microsoft.com/office/drawing/2014/main" id="{64DC3E3F-5B9C-7EB5-51FC-D55A72C19624}"/>
              </a:ext>
            </a:extLst>
          </p:cNvPr>
          <p:cNvSpPr txBox="1"/>
          <p:nvPr/>
        </p:nvSpPr>
        <p:spPr>
          <a:xfrm>
            <a:off x="11145312" y="5989994"/>
            <a:ext cx="1046688" cy="246221"/>
          </a:xfrm>
          <a:prstGeom prst="rect">
            <a:avLst/>
          </a:prstGeom>
          <a:noFill/>
        </p:spPr>
        <p:txBody>
          <a:bodyPr wrap="square" rtlCol="0">
            <a:spAutoFit/>
          </a:bodyPr>
          <a:lstStyle/>
          <a:p>
            <a:pPr algn="ctr"/>
            <a:r>
              <a:rPr kumimoji="1" lang="en-US" altLang="ko-US" sz="1000" dirty="0"/>
              <a:t>Threads</a:t>
            </a:r>
            <a:endParaRPr kumimoji="1" lang="ko-US" alt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Experimental Results </a:t>
            </a:r>
            <a:r>
              <a:rPr lang="en-US" sz="3600"/>
              <a:t>(1024 x 1024)</a:t>
            </a:r>
            <a:endParaRPr/>
          </a:p>
        </p:txBody>
      </p:sp>
      <p:sp>
        <p:nvSpPr>
          <p:cNvPr id="371" name="Google Shape;371;p23"/>
          <p:cNvSpPr txBox="1"/>
          <p:nvPr/>
        </p:nvSpPr>
        <p:spPr>
          <a:xfrm>
            <a:off x="-990600" y="2025551"/>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32</a:t>
            </a:r>
            <a:endParaRPr/>
          </a:p>
        </p:txBody>
      </p:sp>
      <p:sp>
        <p:nvSpPr>
          <p:cNvPr id="372" name="Google Shape;372;p23"/>
          <p:cNvSpPr txBox="1"/>
          <p:nvPr/>
        </p:nvSpPr>
        <p:spPr>
          <a:xfrm>
            <a:off x="-990600" y="4022765"/>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73" name="Google Shape;373;p23"/>
          <p:cNvSpPr txBox="1"/>
          <p:nvPr/>
        </p:nvSpPr>
        <p:spPr>
          <a:xfrm>
            <a:off x="-990600" y="580532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128</a:t>
            </a:r>
            <a:endParaRPr/>
          </a:p>
        </p:txBody>
      </p:sp>
      <p:graphicFrame>
        <p:nvGraphicFramePr>
          <p:cNvPr id="374" name="Google Shape;374;p23"/>
          <p:cNvGraphicFramePr/>
          <p:nvPr/>
        </p:nvGraphicFramePr>
        <p:xfrm>
          <a:off x="3352800" y="1639727"/>
          <a:ext cx="8229600" cy="4853147"/>
        </p:xfrm>
        <a:graphic>
          <a:graphicData uri="http://schemas.openxmlformats.org/drawingml/2006/chart">
            <c:chart xmlns:c="http://schemas.openxmlformats.org/drawingml/2006/chart" xmlns:r="http://schemas.openxmlformats.org/officeDocument/2006/relationships" r:id="rId3"/>
          </a:graphicData>
        </a:graphic>
      </p:graphicFrame>
      <p:pic>
        <p:nvPicPr>
          <p:cNvPr id="375" name="Google Shape;375;p23" descr="예술, 벽, 스크린샷, 실내이(가) 표시된 사진&#10;&#10;자동 생성된 설명"/>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17600" y="1397417"/>
            <a:ext cx="1625600" cy="1625600"/>
          </a:xfrm>
          <a:prstGeom prst="rect">
            <a:avLst/>
          </a:prstGeom>
          <a:noFill/>
          <a:ln>
            <a:noFill/>
          </a:ln>
        </p:spPr>
      </p:pic>
      <p:pic>
        <p:nvPicPr>
          <p:cNvPr id="376" name="Google Shape;376;p23" descr="예술, 벽, 스크린샷, 조각상이(가) 표시된 사진&#10;&#10;자동 생성된 설명"/>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17600" y="3242509"/>
            <a:ext cx="1625600" cy="1625600"/>
          </a:xfrm>
          <a:prstGeom prst="rect">
            <a:avLst/>
          </a:prstGeom>
          <a:noFill/>
          <a:ln>
            <a:noFill/>
          </a:ln>
        </p:spPr>
      </p:pic>
      <p:pic>
        <p:nvPicPr>
          <p:cNvPr id="377" name="Google Shape;377;p23" descr="예술, 벽, 스크린샷, 조각상이(가) 표시된 사진&#10;&#10;자동 생성된 설명"/>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32468" y="5087601"/>
            <a:ext cx="1625600" cy="1625600"/>
          </a:xfrm>
          <a:prstGeom prst="rect">
            <a:avLst/>
          </a:prstGeom>
          <a:noFill/>
          <a:ln>
            <a:noFill/>
          </a:ln>
        </p:spPr>
      </p:pic>
      <p:sp>
        <p:nvSpPr>
          <p:cNvPr id="2" name="TextBox 1">
            <a:extLst>
              <a:ext uri="{FF2B5EF4-FFF2-40B4-BE49-F238E27FC236}">
                <a16:creationId xmlns:a16="http://schemas.microsoft.com/office/drawing/2014/main" id="{E9C3BB4F-4B17-CA86-3449-59D33019E645}"/>
              </a:ext>
            </a:extLst>
          </p:cNvPr>
          <p:cNvSpPr txBox="1"/>
          <p:nvPr/>
        </p:nvSpPr>
        <p:spPr>
          <a:xfrm>
            <a:off x="2902850" y="2989007"/>
            <a:ext cx="400110" cy="1625600"/>
          </a:xfrm>
          <a:prstGeom prst="rect">
            <a:avLst/>
          </a:prstGeom>
          <a:noFill/>
        </p:spPr>
        <p:txBody>
          <a:bodyPr vert="vert270" wrap="square" rtlCol="0" anchor="ctr" anchorCtr="1">
            <a:spAutoFit/>
          </a:bodyPr>
          <a:lstStyle/>
          <a:p>
            <a:r>
              <a:rPr kumimoji="1" lang="en-US" altLang="ko-US" dirty="0"/>
              <a:t>Time(sec)</a:t>
            </a:r>
            <a:endParaRPr kumimoji="1" lang="ko-US" altLang="en-US" dirty="0"/>
          </a:p>
        </p:txBody>
      </p:sp>
      <p:sp>
        <p:nvSpPr>
          <p:cNvPr id="3" name="TextBox 2">
            <a:extLst>
              <a:ext uri="{FF2B5EF4-FFF2-40B4-BE49-F238E27FC236}">
                <a16:creationId xmlns:a16="http://schemas.microsoft.com/office/drawing/2014/main" id="{1AFCA773-963F-DF83-311B-FAC132B4F8C7}"/>
              </a:ext>
            </a:extLst>
          </p:cNvPr>
          <p:cNvSpPr txBox="1"/>
          <p:nvPr/>
        </p:nvSpPr>
        <p:spPr>
          <a:xfrm>
            <a:off x="11145312" y="5989994"/>
            <a:ext cx="1046688" cy="246221"/>
          </a:xfrm>
          <a:prstGeom prst="rect">
            <a:avLst/>
          </a:prstGeom>
          <a:noFill/>
        </p:spPr>
        <p:txBody>
          <a:bodyPr wrap="square" rtlCol="0">
            <a:spAutoFit/>
          </a:bodyPr>
          <a:lstStyle/>
          <a:p>
            <a:pPr algn="ctr"/>
            <a:r>
              <a:rPr kumimoji="1" lang="en-US" altLang="ko-US" sz="1000" dirty="0"/>
              <a:t>Threads</a:t>
            </a:r>
            <a:endParaRPr kumimoji="1" lang="ko-US" altLang="en-US"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Experimental Results </a:t>
            </a:r>
            <a:r>
              <a:rPr lang="en-US" sz="3600" dirty="0"/>
              <a:t>(CUDA)</a:t>
            </a:r>
            <a:endParaRPr dirty="0"/>
          </a:p>
        </p:txBody>
      </p:sp>
      <p:sp>
        <p:nvSpPr>
          <p:cNvPr id="384" name="Google Shape;384;p24"/>
          <p:cNvSpPr txBox="1">
            <a:spLocks noGrp="1"/>
          </p:cNvSpPr>
          <p:nvPr>
            <p:ph type="body" idx="1"/>
          </p:nvPr>
        </p:nvSpPr>
        <p:spPr>
          <a:xfrm>
            <a:off x="267748" y="1573491"/>
            <a:ext cx="10515600" cy="4351338"/>
          </a:xfrm>
          <a:prstGeom prst="rect">
            <a:avLst/>
          </a:prstGeom>
          <a:noFill/>
          <a:ln>
            <a:noFill/>
          </a:ln>
        </p:spPr>
        <p:txBody>
          <a:bodyPr spcFirstLastPara="1" wrap="square" lIns="91425" tIns="45700" rIns="91425" bIns="45700" anchor="t" anchorCtr="0">
            <a:normAutofit/>
          </a:bodyPr>
          <a:lstStyle/>
          <a:p>
            <a:pPr marL="228600" indent="-228600">
              <a:spcBef>
                <a:spcPts val="500"/>
              </a:spcBef>
              <a:buSzPts val="1600"/>
            </a:pPr>
            <a:r>
              <a:rPr lang="en-US" altLang="ko-US" sz="1400" dirty="0"/>
              <a:t>Resolution: 1024x1024, 512x512, 256x256</a:t>
            </a:r>
          </a:p>
          <a:p>
            <a:pPr marL="228600" indent="-228600">
              <a:spcBef>
                <a:spcPts val="500"/>
              </a:spcBef>
              <a:buSzPts val="1600"/>
            </a:pPr>
            <a:r>
              <a:rPr lang="en-US" altLang="ko-US" sz="1400" dirty="0"/>
              <a:t>Path tracing sample space: 32, 64, 128, 256, 512</a:t>
            </a:r>
          </a:p>
          <a:p>
            <a:pPr marL="228600" indent="-228600">
              <a:spcBef>
                <a:spcPts val="500"/>
              </a:spcBef>
              <a:buSzPts val="1600"/>
            </a:pPr>
            <a:r>
              <a:rPr lang="en-US" altLang="ko-US" sz="1400" dirty="0"/>
              <a:t>Grid Size: 16x16 ~ 1024x1024</a:t>
            </a:r>
          </a:p>
          <a:p>
            <a:pPr marL="0" lvl="0" indent="0" algn="l" rtl="0">
              <a:lnSpc>
                <a:spcPct val="90000"/>
              </a:lnSpc>
              <a:spcBef>
                <a:spcPts val="0"/>
              </a:spcBef>
              <a:spcAft>
                <a:spcPts val="0"/>
              </a:spcAft>
              <a:buClr>
                <a:schemeClr val="dk1"/>
              </a:buClr>
              <a:buSzPts val="2000"/>
              <a:buNone/>
            </a:pPr>
            <a:br>
              <a:rPr lang="en-US" sz="1400" dirty="0"/>
            </a:br>
            <a:endParaRPr sz="1400" dirty="0"/>
          </a:p>
        </p:txBody>
      </p:sp>
      <p:pic>
        <p:nvPicPr>
          <p:cNvPr id="3" name="그림 2" descr="벽, 실내, 직사각형, 욕실이(가) 표시된 사진&#10;&#10;자동 생성된 설명">
            <a:extLst>
              <a:ext uri="{FF2B5EF4-FFF2-40B4-BE49-F238E27FC236}">
                <a16:creationId xmlns:a16="http://schemas.microsoft.com/office/drawing/2014/main" id="{425E1B79-1946-5CEB-BE06-10A22D7040E7}"/>
              </a:ext>
            </a:extLst>
          </p:cNvPr>
          <p:cNvPicPr>
            <a:picLocks noChangeAspect="1"/>
          </p:cNvPicPr>
          <p:nvPr/>
        </p:nvPicPr>
        <p:blipFill>
          <a:blip r:embed="rId3"/>
          <a:stretch>
            <a:fillRect/>
          </a:stretch>
        </p:blipFill>
        <p:spPr>
          <a:xfrm>
            <a:off x="657122" y="4182031"/>
            <a:ext cx="1625600" cy="1625600"/>
          </a:xfrm>
          <a:prstGeom prst="rect">
            <a:avLst/>
          </a:prstGeom>
        </p:spPr>
      </p:pic>
      <p:pic>
        <p:nvPicPr>
          <p:cNvPr id="5" name="그림 4" descr="벽, 실내, 직사각형, 인테리어 디자인이(가) 표시된 사진&#10;&#10;자동 생성된 설명">
            <a:extLst>
              <a:ext uri="{FF2B5EF4-FFF2-40B4-BE49-F238E27FC236}">
                <a16:creationId xmlns:a16="http://schemas.microsoft.com/office/drawing/2014/main" id="{CFE2C412-B33A-BF62-1D26-908CBB162B66}"/>
              </a:ext>
            </a:extLst>
          </p:cNvPr>
          <p:cNvPicPr>
            <a:picLocks noChangeAspect="1"/>
          </p:cNvPicPr>
          <p:nvPr/>
        </p:nvPicPr>
        <p:blipFill>
          <a:blip r:embed="rId4"/>
          <a:stretch>
            <a:fillRect/>
          </a:stretch>
        </p:blipFill>
        <p:spPr>
          <a:xfrm>
            <a:off x="3140586" y="2556431"/>
            <a:ext cx="3251200" cy="3251200"/>
          </a:xfrm>
          <a:prstGeom prst="rect">
            <a:avLst/>
          </a:prstGeom>
        </p:spPr>
      </p:pic>
      <p:pic>
        <p:nvPicPr>
          <p:cNvPr id="7" name="그림 6" descr="벽, 실내, 인테리어 디자인, 직사각형이(가) 표시된 사진&#10;&#10;자동 생성된 설명">
            <a:extLst>
              <a:ext uri="{FF2B5EF4-FFF2-40B4-BE49-F238E27FC236}">
                <a16:creationId xmlns:a16="http://schemas.microsoft.com/office/drawing/2014/main" id="{0D3B03A8-E914-FC7F-558D-C4CE345AFF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9651" y="1383934"/>
            <a:ext cx="4423697" cy="4423697"/>
          </a:xfrm>
          <a:prstGeom prst="rect">
            <a:avLst/>
          </a:prstGeom>
        </p:spPr>
      </p:pic>
      <p:sp>
        <p:nvSpPr>
          <p:cNvPr id="8" name="Google Shape;336;p20">
            <a:extLst>
              <a:ext uri="{FF2B5EF4-FFF2-40B4-BE49-F238E27FC236}">
                <a16:creationId xmlns:a16="http://schemas.microsoft.com/office/drawing/2014/main" id="{3F302758-B95B-D10B-EE56-09B51224759B}"/>
              </a:ext>
            </a:extLst>
          </p:cNvPr>
          <p:cNvSpPr txBox="1"/>
          <p:nvPr/>
        </p:nvSpPr>
        <p:spPr>
          <a:xfrm>
            <a:off x="-127929"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256 x 256</a:t>
            </a:r>
            <a:endParaRPr/>
          </a:p>
        </p:txBody>
      </p:sp>
      <p:sp>
        <p:nvSpPr>
          <p:cNvPr id="9" name="Google Shape;337;p20">
            <a:extLst>
              <a:ext uri="{FF2B5EF4-FFF2-40B4-BE49-F238E27FC236}">
                <a16:creationId xmlns:a16="http://schemas.microsoft.com/office/drawing/2014/main" id="{550F7D19-52BC-F325-618E-34A9C8AB6097}"/>
              </a:ext>
            </a:extLst>
          </p:cNvPr>
          <p:cNvSpPr txBox="1"/>
          <p:nvPr/>
        </p:nvSpPr>
        <p:spPr>
          <a:xfrm>
            <a:off x="3204086"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512 x 512</a:t>
            </a:r>
            <a:endParaRPr/>
          </a:p>
        </p:txBody>
      </p:sp>
      <p:sp>
        <p:nvSpPr>
          <p:cNvPr id="10" name="Google Shape;338;p20">
            <a:extLst>
              <a:ext uri="{FF2B5EF4-FFF2-40B4-BE49-F238E27FC236}">
                <a16:creationId xmlns:a16="http://schemas.microsoft.com/office/drawing/2014/main" id="{9DD29684-417B-2D55-8333-70FF1AD1EBCB}"/>
              </a:ext>
            </a:extLst>
          </p:cNvPr>
          <p:cNvSpPr txBox="1"/>
          <p:nvPr/>
        </p:nvSpPr>
        <p:spPr>
          <a:xfrm>
            <a:off x="7899400" y="5943600"/>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1024 x 1024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Experimental Results </a:t>
            </a:r>
            <a:r>
              <a:rPr lang="en-US" sz="3600"/>
              <a:t>(256 x 256)</a:t>
            </a:r>
            <a:endParaRPr/>
          </a:p>
        </p:txBody>
      </p:sp>
      <p:sp>
        <p:nvSpPr>
          <p:cNvPr id="345" name="Google Shape;345;p21"/>
          <p:cNvSpPr txBox="1"/>
          <p:nvPr/>
        </p:nvSpPr>
        <p:spPr>
          <a:xfrm>
            <a:off x="233241" y="3552254"/>
            <a:ext cx="1600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32</a:t>
            </a:r>
            <a:endParaRPr dirty="0"/>
          </a:p>
        </p:txBody>
      </p:sp>
      <p:sp>
        <p:nvSpPr>
          <p:cNvPr id="346" name="Google Shape;346;p21"/>
          <p:cNvSpPr txBox="1"/>
          <p:nvPr/>
        </p:nvSpPr>
        <p:spPr>
          <a:xfrm>
            <a:off x="2198146" y="3552254"/>
            <a:ext cx="1625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47" name="Google Shape;347;p21"/>
          <p:cNvSpPr txBox="1"/>
          <p:nvPr/>
        </p:nvSpPr>
        <p:spPr>
          <a:xfrm>
            <a:off x="17541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128</a:t>
            </a:r>
            <a:endParaRPr dirty="0"/>
          </a:p>
        </p:txBody>
      </p:sp>
      <p:pic>
        <p:nvPicPr>
          <p:cNvPr id="3" name="그림 2" descr="벽, 실내, 직사각형, 인테리어 디자인이(가) 표시된 사진&#10;&#10;자동 생성된 설명">
            <a:extLst>
              <a:ext uri="{FF2B5EF4-FFF2-40B4-BE49-F238E27FC236}">
                <a16:creationId xmlns:a16="http://schemas.microsoft.com/office/drawing/2014/main" id="{B4777A4B-BEA2-4566-3B72-D86263981570}"/>
              </a:ext>
            </a:extLst>
          </p:cNvPr>
          <p:cNvPicPr>
            <a:picLocks noChangeAspect="1"/>
          </p:cNvPicPr>
          <p:nvPr/>
        </p:nvPicPr>
        <p:blipFill>
          <a:blip r:embed="rId3"/>
          <a:stretch>
            <a:fillRect/>
          </a:stretch>
        </p:blipFill>
        <p:spPr>
          <a:xfrm>
            <a:off x="175418" y="1789353"/>
            <a:ext cx="1715847" cy="1715847"/>
          </a:xfrm>
          <a:prstGeom prst="rect">
            <a:avLst/>
          </a:prstGeom>
        </p:spPr>
      </p:pic>
      <p:pic>
        <p:nvPicPr>
          <p:cNvPr id="5" name="그림 4" descr="벽, 직사각형, 실내, 스크린샷이(가) 표시된 사진&#10;&#10;자동 생성된 설명">
            <a:extLst>
              <a:ext uri="{FF2B5EF4-FFF2-40B4-BE49-F238E27FC236}">
                <a16:creationId xmlns:a16="http://schemas.microsoft.com/office/drawing/2014/main" id="{07F6C486-99CD-9C31-14A4-ECBED2307611}"/>
              </a:ext>
            </a:extLst>
          </p:cNvPr>
          <p:cNvPicPr>
            <a:picLocks noChangeAspect="1"/>
          </p:cNvPicPr>
          <p:nvPr/>
        </p:nvPicPr>
        <p:blipFill>
          <a:blip r:embed="rId4"/>
          <a:stretch>
            <a:fillRect/>
          </a:stretch>
        </p:blipFill>
        <p:spPr>
          <a:xfrm>
            <a:off x="2153023" y="1789353"/>
            <a:ext cx="1715847" cy="1715847"/>
          </a:xfrm>
          <a:prstGeom prst="rect">
            <a:avLst/>
          </a:prstGeom>
        </p:spPr>
      </p:pic>
      <p:pic>
        <p:nvPicPr>
          <p:cNvPr id="7" name="그림 6" descr="벽, 실내, 직사각형, 욕실이(가) 표시된 사진&#10;&#10;자동 생성된 설명">
            <a:extLst>
              <a:ext uri="{FF2B5EF4-FFF2-40B4-BE49-F238E27FC236}">
                <a16:creationId xmlns:a16="http://schemas.microsoft.com/office/drawing/2014/main" id="{2D78A69A-A382-5399-7FD7-31A696C4DD65}"/>
              </a:ext>
            </a:extLst>
          </p:cNvPr>
          <p:cNvPicPr>
            <a:picLocks noChangeAspect="1"/>
          </p:cNvPicPr>
          <p:nvPr/>
        </p:nvPicPr>
        <p:blipFill>
          <a:blip r:embed="rId5"/>
          <a:stretch>
            <a:fillRect/>
          </a:stretch>
        </p:blipFill>
        <p:spPr>
          <a:xfrm>
            <a:off x="175417" y="4067434"/>
            <a:ext cx="1715847" cy="1715847"/>
          </a:xfrm>
          <a:prstGeom prst="rect">
            <a:avLst/>
          </a:prstGeom>
        </p:spPr>
      </p:pic>
      <p:graphicFrame>
        <p:nvGraphicFramePr>
          <p:cNvPr id="9" name="차트 8">
            <a:extLst>
              <a:ext uri="{FF2B5EF4-FFF2-40B4-BE49-F238E27FC236}">
                <a16:creationId xmlns:a16="http://schemas.microsoft.com/office/drawing/2014/main" id="{8AD702D2-F047-98FC-BAB8-2D2F58B0A862}"/>
              </a:ext>
            </a:extLst>
          </p:cNvPr>
          <p:cNvGraphicFramePr>
            <a:graphicFrameLocks/>
          </p:cNvGraphicFramePr>
          <p:nvPr>
            <p:extLst>
              <p:ext uri="{D42A27DB-BD31-4B8C-83A1-F6EECF244321}">
                <p14:modId xmlns:p14="http://schemas.microsoft.com/office/powerpoint/2010/main" val="1495616369"/>
              </p:ext>
            </p:extLst>
          </p:nvPr>
        </p:nvGraphicFramePr>
        <p:xfrm>
          <a:off x="3931284" y="1464365"/>
          <a:ext cx="7653765" cy="5028510"/>
        </p:xfrm>
        <a:graphic>
          <a:graphicData uri="http://schemas.openxmlformats.org/drawingml/2006/chart">
            <c:chart xmlns:c="http://schemas.openxmlformats.org/drawingml/2006/chart" xmlns:r="http://schemas.openxmlformats.org/officeDocument/2006/relationships" r:id="rId6"/>
          </a:graphicData>
        </a:graphic>
      </p:graphicFrame>
      <p:pic>
        <p:nvPicPr>
          <p:cNvPr id="11" name="그림 10" descr="벽, 실내, 직사각형, 욕실이(가) 표시된 사진&#10;&#10;자동 생성된 설명">
            <a:extLst>
              <a:ext uri="{FF2B5EF4-FFF2-40B4-BE49-F238E27FC236}">
                <a16:creationId xmlns:a16="http://schemas.microsoft.com/office/drawing/2014/main" id="{27BAEA9F-FDE3-9DA2-4C82-A48336AE8B13}"/>
              </a:ext>
            </a:extLst>
          </p:cNvPr>
          <p:cNvPicPr>
            <a:picLocks noChangeAspect="1"/>
          </p:cNvPicPr>
          <p:nvPr/>
        </p:nvPicPr>
        <p:blipFill>
          <a:blip r:embed="rId7"/>
          <a:stretch>
            <a:fillRect/>
          </a:stretch>
        </p:blipFill>
        <p:spPr>
          <a:xfrm>
            <a:off x="2153022" y="4067433"/>
            <a:ext cx="1715847" cy="1715847"/>
          </a:xfrm>
          <a:prstGeom prst="rect">
            <a:avLst/>
          </a:prstGeom>
        </p:spPr>
      </p:pic>
      <p:sp>
        <p:nvSpPr>
          <p:cNvPr id="12" name="Google Shape;347;p21">
            <a:extLst>
              <a:ext uri="{FF2B5EF4-FFF2-40B4-BE49-F238E27FC236}">
                <a16:creationId xmlns:a16="http://schemas.microsoft.com/office/drawing/2014/main" id="{FED17DEC-A0A3-657F-E832-1B8311811A14}"/>
              </a:ext>
            </a:extLst>
          </p:cNvPr>
          <p:cNvSpPr txBox="1"/>
          <p:nvPr/>
        </p:nvSpPr>
        <p:spPr>
          <a:xfrm>
            <a:off x="221382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512</a:t>
            </a:r>
            <a:endParaRPr dirty="0"/>
          </a:p>
        </p:txBody>
      </p:sp>
      <p:sp>
        <p:nvSpPr>
          <p:cNvPr id="13" name="TextBox 12">
            <a:extLst>
              <a:ext uri="{FF2B5EF4-FFF2-40B4-BE49-F238E27FC236}">
                <a16:creationId xmlns:a16="http://schemas.microsoft.com/office/drawing/2014/main" id="{C1111695-2E97-E92D-D404-36100DF35A0B}"/>
              </a:ext>
            </a:extLst>
          </p:cNvPr>
          <p:cNvSpPr txBox="1"/>
          <p:nvPr/>
        </p:nvSpPr>
        <p:spPr>
          <a:xfrm>
            <a:off x="3833487" y="3108786"/>
            <a:ext cx="338554" cy="1625600"/>
          </a:xfrm>
          <a:prstGeom prst="rect">
            <a:avLst/>
          </a:prstGeom>
          <a:noFill/>
        </p:spPr>
        <p:txBody>
          <a:bodyPr vert="vert270" wrap="square" rtlCol="0" anchor="ctr" anchorCtr="1">
            <a:spAutoFit/>
          </a:bodyPr>
          <a:lstStyle/>
          <a:p>
            <a:r>
              <a:rPr kumimoji="1" lang="en-US" altLang="ko-US" sz="1000" dirty="0"/>
              <a:t>Time(sec)</a:t>
            </a:r>
            <a:endParaRPr kumimoji="1" lang="ko-US" altLang="en-US" sz="1000" dirty="0"/>
          </a:p>
        </p:txBody>
      </p:sp>
      <p:sp>
        <p:nvSpPr>
          <p:cNvPr id="14" name="TextBox 13">
            <a:extLst>
              <a:ext uri="{FF2B5EF4-FFF2-40B4-BE49-F238E27FC236}">
                <a16:creationId xmlns:a16="http://schemas.microsoft.com/office/drawing/2014/main" id="{28892BB4-B77C-DDA4-8CD3-41D3E1CFC9D5}"/>
              </a:ext>
            </a:extLst>
          </p:cNvPr>
          <p:cNvSpPr txBox="1"/>
          <p:nvPr/>
        </p:nvSpPr>
        <p:spPr>
          <a:xfrm>
            <a:off x="11145312" y="5902731"/>
            <a:ext cx="1046688" cy="246221"/>
          </a:xfrm>
          <a:prstGeom prst="rect">
            <a:avLst/>
          </a:prstGeom>
          <a:noFill/>
        </p:spPr>
        <p:txBody>
          <a:bodyPr wrap="square" rtlCol="0">
            <a:spAutoFit/>
          </a:bodyPr>
          <a:lstStyle/>
          <a:p>
            <a:pPr algn="ctr"/>
            <a:r>
              <a:rPr kumimoji="1" lang="en-US" altLang="ko-US" sz="1000" dirty="0" err="1"/>
              <a:t>GridSize</a:t>
            </a:r>
            <a:endParaRPr kumimoji="1" lang="ko-US" altLang="en-US" sz="1000" dirty="0"/>
          </a:p>
        </p:txBody>
      </p:sp>
    </p:spTree>
    <p:extLst>
      <p:ext uri="{BB962C8B-B14F-4D97-AF65-F5344CB8AC3E}">
        <p14:creationId xmlns:p14="http://schemas.microsoft.com/office/powerpoint/2010/main" val="326106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
          <p:cNvSpPr txBox="1">
            <a:spLocks noGrp="1"/>
          </p:cNvSpPr>
          <p:nvPr>
            <p:ph type="title"/>
          </p:nvPr>
        </p:nvSpPr>
        <p:spPr>
          <a:xfrm>
            <a:off x="609600" y="76200"/>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Introduction: Computer Graphics</a:t>
            </a:r>
            <a:endParaRPr/>
          </a:p>
        </p:txBody>
      </p:sp>
      <p:pic>
        <p:nvPicPr>
          <p:cNvPr id="131" name="Google Shape;131;p2" descr="구름, 하늘, 물, 경치이(가) 표시된 사진&#10;&#10;자동 생성된 설명"/>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1895475" y="1028700"/>
            <a:ext cx="3933825" cy="4800600"/>
          </a:xfrm>
          <a:prstGeom prst="rect">
            <a:avLst/>
          </a:prstGeom>
          <a:noFill/>
          <a:ln>
            <a:noFill/>
          </a:ln>
        </p:spPr>
      </p:pic>
      <p:sp>
        <p:nvSpPr>
          <p:cNvPr id="132" name="Google Shape;132;p2"/>
          <p:cNvSpPr txBox="1"/>
          <p:nvPr/>
        </p:nvSpPr>
        <p:spPr>
          <a:xfrm>
            <a:off x="2819400" y="6019800"/>
            <a:ext cx="1905000" cy="38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&lt;Early graphics&gt;</a:t>
            </a:r>
            <a:endParaRPr sz="1800">
              <a:solidFill>
                <a:schemeClr val="dk1"/>
              </a:solidFill>
              <a:latin typeface="Calibri"/>
              <a:ea typeface="Calibri"/>
              <a:cs typeface="Calibri"/>
              <a:sym typeface="Calibri"/>
            </a:endParaRPr>
          </a:p>
        </p:txBody>
      </p:sp>
      <p:sp>
        <p:nvSpPr>
          <p:cNvPr id="133" name="Google Shape;133;p2"/>
          <p:cNvSpPr txBox="1"/>
          <p:nvPr/>
        </p:nvSpPr>
        <p:spPr>
          <a:xfrm>
            <a:off x="6934200" y="6019800"/>
            <a:ext cx="2667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&lt;Modern graphics&gt;</a:t>
            </a:r>
            <a:endParaRPr sz="1800">
              <a:solidFill>
                <a:schemeClr val="dk1"/>
              </a:solidFill>
              <a:latin typeface="Calibri"/>
              <a:ea typeface="Calibri"/>
              <a:cs typeface="Calibri"/>
              <a:sym typeface="Calibri"/>
            </a:endParaRPr>
          </a:p>
        </p:txBody>
      </p:sp>
      <p:pic>
        <p:nvPicPr>
          <p:cNvPr id="134" name="Google Shape;134;p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829300" y="1028700"/>
            <a:ext cx="4686300" cy="4800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Experimental Results </a:t>
            </a:r>
            <a:r>
              <a:rPr lang="en-US" sz="3600" dirty="0"/>
              <a:t>(512 x 512)</a:t>
            </a:r>
            <a:endParaRPr dirty="0"/>
          </a:p>
        </p:txBody>
      </p:sp>
      <p:sp>
        <p:nvSpPr>
          <p:cNvPr id="345" name="Google Shape;345;p21"/>
          <p:cNvSpPr txBox="1"/>
          <p:nvPr/>
        </p:nvSpPr>
        <p:spPr>
          <a:xfrm>
            <a:off x="233241" y="3552254"/>
            <a:ext cx="1600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32</a:t>
            </a:r>
            <a:endParaRPr dirty="0"/>
          </a:p>
        </p:txBody>
      </p:sp>
      <p:sp>
        <p:nvSpPr>
          <p:cNvPr id="346" name="Google Shape;346;p21"/>
          <p:cNvSpPr txBox="1"/>
          <p:nvPr/>
        </p:nvSpPr>
        <p:spPr>
          <a:xfrm>
            <a:off x="2198146" y="3552254"/>
            <a:ext cx="1625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47" name="Google Shape;347;p21"/>
          <p:cNvSpPr txBox="1"/>
          <p:nvPr/>
        </p:nvSpPr>
        <p:spPr>
          <a:xfrm>
            <a:off x="17541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128</a:t>
            </a:r>
            <a:endParaRPr dirty="0"/>
          </a:p>
        </p:txBody>
      </p:sp>
      <p:sp>
        <p:nvSpPr>
          <p:cNvPr id="12" name="Google Shape;347;p21">
            <a:extLst>
              <a:ext uri="{FF2B5EF4-FFF2-40B4-BE49-F238E27FC236}">
                <a16:creationId xmlns:a16="http://schemas.microsoft.com/office/drawing/2014/main" id="{FED17DEC-A0A3-657F-E832-1B8311811A14}"/>
              </a:ext>
            </a:extLst>
          </p:cNvPr>
          <p:cNvSpPr txBox="1"/>
          <p:nvPr/>
        </p:nvSpPr>
        <p:spPr>
          <a:xfrm>
            <a:off x="221382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512</a:t>
            </a:r>
            <a:endParaRPr dirty="0"/>
          </a:p>
        </p:txBody>
      </p:sp>
      <p:graphicFrame>
        <p:nvGraphicFramePr>
          <p:cNvPr id="4" name="차트 3">
            <a:extLst>
              <a:ext uri="{FF2B5EF4-FFF2-40B4-BE49-F238E27FC236}">
                <a16:creationId xmlns:a16="http://schemas.microsoft.com/office/drawing/2014/main" id="{14F1AA20-1792-95F0-77A9-418002882147}"/>
              </a:ext>
            </a:extLst>
          </p:cNvPr>
          <p:cNvGraphicFramePr>
            <a:graphicFrameLocks/>
          </p:cNvGraphicFramePr>
          <p:nvPr>
            <p:extLst>
              <p:ext uri="{D42A27DB-BD31-4B8C-83A1-F6EECF244321}">
                <p14:modId xmlns:p14="http://schemas.microsoft.com/office/powerpoint/2010/main" val="2946766027"/>
              </p:ext>
            </p:extLst>
          </p:nvPr>
        </p:nvGraphicFramePr>
        <p:xfrm>
          <a:off x="3947188" y="1479411"/>
          <a:ext cx="7668370" cy="5013463"/>
        </p:xfrm>
        <a:graphic>
          <a:graphicData uri="http://schemas.openxmlformats.org/drawingml/2006/chart">
            <c:chart xmlns:c="http://schemas.openxmlformats.org/drawingml/2006/chart" xmlns:r="http://schemas.openxmlformats.org/officeDocument/2006/relationships" r:id="rId3"/>
          </a:graphicData>
        </a:graphic>
      </p:graphicFrame>
      <p:pic>
        <p:nvPicPr>
          <p:cNvPr id="6" name="그림 5" descr="벽, 실내, 직사각형, 인테리어 디자인이(가) 표시된 사진&#10;&#10;자동 생성된 설명">
            <a:extLst>
              <a:ext uri="{FF2B5EF4-FFF2-40B4-BE49-F238E27FC236}">
                <a16:creationId xmlns:a16="http://schemas.microsoft.com/office/drawing/2014/main" id="{E2B4FAC9-D38E-7132-CC87-758838C16D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034" y="1741970"/>
            <a:ext cx="1729324" cy="1729324"/>
          </a:xfrm>
          <a:prstGeom prst="rect">
            <a:avLst/>
          </a:prstGeom>
        </p:spPr>
      </p:pic>
      <p:pic>
        <p:nvPicPr>
          <p:cNvPr id="10" name="그림 9" descr="벽, 실내, 직사각형, 인테리어 디자인이(가) 표시된 사진&#10;&#10;자동 생성된 설명">
            <a:extLst>
              <a:ext uri="{FF2B5EF4-FFF2-40B4-BE49-F238E27FC236}">
                <a16:creationId xmlns:a16="http://schemas.microsoft.com/office/drawing/2014/main" id="{F0D1BFFA-EFBC-7808-058A-96240756F7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0931" y="1744886"/>
            <a:ext cx="1726464" cy="1726464"/>
          </a:xfrm>
          <a:prstGeom prst="rect">
            <a:avLst/>
          </a:prstGeom>
        </p:spPr>
      </p:pic>
      <p:pic>
        <p:nvPicPr>
          <p:cNvPr id="14" name="그림 13" descr="벽, 실내, 직사각형, 인테리어 디자인이(가) 표시된 사진&#10;&#10;자동 생성된 설명">
            <a:extLst>
              <a:ext uri="{FF2B5EF4-FFF2-40B4-BE49-F238E27FC236}">
                <a16:creationId xmlns:a16="http://schemas.microsoft.com/office/drawing/2014/main" id="{CED304D1-F8B8-0ED2-EC75-F3CDE6781B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5098" y="4002876"/>
            <a:ext cx="1746168" cy="1746166"/>
          </a:xfrm>
          <a:prstGeom prst="rect">
            <a:avLst/>
          </a:prstGeom>
        </p:spPr>
      </p:pic>
      <p:pic>
        <p:nvPicPr>
          <p:cNvPr id="16" name="그림 15" descr="벽, 실내, 직사각형, 인테리어 디자인이(가) 표시된 사진&#10;&#10;자동 생성된 설명">
            <a:extLst>
              <a:ext uri="{FF2B5EF4-FFF2-40B4-BE49-F238E27FC236}">
                <a16:creationId xmlns:a16="http://schemas.microsoft.com/office/drawing/2014/main" id="{64388F02-0830-D4BF-F4C7-DF5EACF04A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40931" y="4019993"/>
            <a:ext cx="1726464" cy="1726464"/>
          </a:xfrm>
          <a:prstGeom prst="rect">
            <a:avLst/>
          </a:prstGeom>
        </p:spPr>
      </p:pic>
      <p:sp>
        <p:nvSpPr>
          <p:cNvPr id="17" name="TextBox 16">
            <a:extLst>
              <a:ext uri="{FF2B5EF4-FFF2-40B4-BE49-F238E27FC236}">
                <a16:creationId xmlns:a16="http://schemas.microsoft.com/office/drawing/2014/main" id="{A17F8BF3-8602-2EA4-FAF9-23C6C98AEA69}"/>
              </a:ext>
            </a:extLst>
          </p:cNvPr>
          <p:cNvSpPr txBox="1"/>
          <p:nvPr/>
        </p:nvSpPr>
        <p:spPr>
          <a:xfrm>
            <a:off x="3833487" y="3108786"/>
            <a:ext cx="338554" cy="1625600"/>
          </a:xfrm>
          <a:prstGeom prst="rect">
            <a:avLst/>
          </a:prstGeom>
          <a:noFill/>
        </p:spPr>
        <p:txBody>
          <a:bodyPr vert="vert270" wrap="square" rtlCol="0" anchor="ctr" anchorCtr="1">
            <a:spAutoFit/>
          </a:bodyPr>
          <a:lstStyle/>
          <a:p>
            <a:r>
              <a:rPr kumimoji="1" lang="en-US" altLang="ko-US" sz="1000" dirty="0"/>
              <a:t>Time(sec)</a:t>
            </a:r>
            <a:endParaRPr kumimoji="1" lang="ko-US" altLang="en-US" sz="1000" dirty="0"/>
          </a:p>
        </p:txBody>
      </p:sp>
      <p:sp>
        <p:nvSpPr>
          <p:cNvPr id="18" name="TextBox 17">
            <a:extLst>
              <a:ext uri="{FF2B5EF4-FFF2-40B4-BE49-F238E27FC236}">
                <a16:creationId xmlns:a16="http://schemas.microsoft.com/office/drawing/2014/main" id="{F6EE9300-0E36-5917-8A48-0393EE6B78CB}"/>
              </a:ext>
            </a:extLst>
          </p:cNvPr>
          <p:cNvSpPr txBox="1"/>
          <p:nvPr/>
        </p:nvSpPr>
        <p:spPr>
          <a:xfrm>
            <a:off x="11145312" y="5902731"/>
            <a:ext cx="1046688" cy="246221"/>
          </a:xfrm>
          <a:prstGeom prst="rect">
            <a:avLst/>
          </a:prstGeom>
          <a:noFill/>
        </p:spPr>
        <p:txBody>
          <a:bodyPr wrap="square" rtlCol="0">
            <a:spAutoFit/>
          </a:bodyPr>
          <a:lstStyle/>
          <a:p>
            <a:pPr algn="ctr"/>
            <a:r>
              <a:rPr kumimoji="1" lang="en-US" altLang="ko-US" sz="1000" dirty="0" err="1"/>
              <a:t>GridSize</a:t>
            </a:r>
            <a:endParaRPr kumimoji="1" lang="ko-US" altLang="en-US" sz="1000" dirty="0"/>
          </a:p>
        </p:txBody>
      </p:sp>
    </p:spTree>
    <p:extLst>
      <p:ext uri="{BB962C8B-B14F-4D97-AF65-F5344CB8AC3E}">
        <p14:creationId xmlns:p14="http://schemas.microsoft.com/office/powerpoint/2010/main" val="319977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Experimental Results </a:t>
            </a:r>
            <a:r>
              <a:rPr lang="en-US" sz="3600" dirty="0"/>
              <a:t>(1024 x 1024)</a:t>
            </a:r>
            <a:endParaRPr dirty="0"/>
          </a:p>
        </p:txBody>
      </p:sp>
      <p:sp>
        <p:nvSpPr>
          <p:cNvPr id="345" name="Google Shape;345;p21"/>
          <p:cNvSpPr txBox="1"/>
          <p:nvPr/>
        </p:nvSpPr>
        <p:spPr>
          <a:xfrm>
            <a:off x="233241" y="3552254"/>
            <a:ext cx="1600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32</a:t>
            </a:r>
            <a:endParaRPr dirty="0"/>
          </a:p>
        </p:txBody>
      </p:sp>
      <p:sp>
        <p:nvSpPr>
          <p:cNvPr id="346" name="Google Shape;346;p21"/>
          <p:cNvSpPr txBox="1"/>
          <p:nvPr/>
        </p:nvSpPr>
        <p:spPr>
          <a:xfrm>
            <a:off x="2198146" y="3552254"/>
            <a:ext cx="1625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SPP= 64</a:t>
            </a:r>
            <a:endParaRPr/>
          </a:p>
        </p:txBody>
      </p:sp>
      <p:sp>
        <p:nvSpPr>
          <p:cNvPr id="347" name="Google Shape;347;p21"/>
          <p:cNvSpPr txBox="1"/>
          <p:nvPr/>
        </p:nvSpPr>
        <p:spPr>
          <a:xfrm>
            <a:off x="17541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128</a:t>
            </a:r>
            <a:endParaRPr dirty="0"/>
          </a:p>
        </p:txBody>
      </p:sp>
      <p:sp>
        <p:nvSpPr>
          <p:cNvPr id="12" name="Google Shape;347;p21">
            <a:extLst>
              <a:ext uri="{FF2B5EF4-FFF2-40B4-BE49-F238E27FC236}">
                <a16:creationId xmlns:a16="http://schemas.microsoft.com/office/drawing/2014/main" id="{FED17DEC-A0A3-657F-E832-1B8311811A14}"/>
              </a:ext>
            </a:extLst>
          </p:cNvPr>
          <p:cNvSpPr txBox="1"/>
          <p:nvPr/>
        </p:nvSpPr>
        <p:spPr>
          <a:xfrm>
            <a:off x="2213827" y="5902731"/>
            <a:ext cx="15942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SPP= 512</a:t>
            </a:r>
            <a:endParaRPr dirty="0"/>
          </a:p>
        </p:txBody>
      </p:sp>
      <p:pic>
        <p:nvPicPr>
          <p:cNvPr id="4" name="그림 3" descr="벽, 실내, 직사각형, 인테리어 디자인이(가) 표시된 사진&#10;&#10;자동 생성된 설명">
            <a:extLst>
              <a:ext uri="{FF2B5EF4-FFF2-40B4-BE49-F238E27FC236}">
                <a16:creationId xmlns:a16="http://schemas.microsoft.com/office/drawing/2014/main" id="{9B5736D1-9A74-DFFB-9A0A-AC6C6C4ACB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512" y="1795478"/>
            <a:ext cx="1715847" cy="1715847"/>
          </a:xfrm>
          <a:prstGeom prst="rect">
            <a:avLst/>
          </a:prstGeom>
        </p:spPr>
      </p:pic>
      <p:pic>
        <p:nvPicPr>
          <p:cNvPr id="8" name="그림 7" descr="벽, 실내, 직사각형, 인테리어 디자인이(가) 표시된 사진&#10;&#10;자동 생성된 설명">
            <a:extLst>
              <a:ext uri="{FF2B5EF4-FFF2-40B4-BE49-F238E27FC236}">
                <a16:creationId xmlns:a16="http://schemas.microsoft.com/office/drawing/2014/main" id="{FC59C02C-9B47-A6BD-6EF5-5B86AEC387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53022" y="1795478"/>
            <a:ext cx="1715847" cy="1715847"/>
          </a:xfrm>
          <a:prstGeom prst="rect">
            <a:avLst/>
          </a:prstGeom>
        </p:spPr>
      </p:pic>
      <p:pic>
        <p:nvPicPr>
          <p:cNvPr id="13" name="그림 12" descr="벽, 실내, 인테리어 디자인, 직사각형이(가) 표시된 사진&#10;&#10;자동 생성된 설명">
            <a:extLst>
              <a:ext uri="{FF2B5EF4-FFF2-40B4-BE49-F238E27FC236}">
                <a16:creationId xmlns:a16="http://schemas.microsoft.com/office/drawing/2014/main" id="{B5581FAF-F97C-D22F-F785-65B7D146E7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2512" y="4067433"/>
            <a:ext cx="1715847" cy="1715847"/>
          </a:xfrm>
          <a:prstGeom prst="rect">
            <a:avLst/>
          </a:prstGeom>
        </p:spPr>
      </p:pic>
      <p:pic>
        <p:nvPicPr>
          <p:cNvPr id="15" name="그림 14" descr="벽, 실내, 인테리어 디자인, 직사각형이(가) 표시된 사진&#10;&#10;자동 생성된 설명">
            <a:extLst>
              <a:ext uri="{FF2B5EF4-FFF2-40B4-BE49-F238E27FC236}">
                <a16:creationId xmlns:a16="http://schemas.microsoft.com/office/drawing/2014/main" id="{A0C42AD4-72BC-71B6-E3FF-6BB8EB9CFB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53022" y="4067433"/>
            <a:ext cx="1715847" cy="1715847"/>
          </a:xfrm>
          <a:prstGeom prst="rect">
            <a:avLst/>
          </a:prstGeom>
        </p:spPr>
      </p:pic>
      <p:sp>
        <p:nvSpPr>
          <p:cNvPr id="16" name="TextBox 15">
            <a:extLst>
              <a:ext uri="{FF2B5EF4-FFF2-40B4-BE49-F238E27FC236}">
                <a16:creationId xmlns:a16="http://schemas.microsoft.com/office/drawing/2014/main" id="{0475345D-EA2F-64D0-1CA5-F5891605FBDD}"/>
              </a:ext>
            </a:extLst>
          </p:cNvPr>
          <p:cNvSpPr txBox="1"/>
          <p:nvPr/>
        </p:nvSpPr>
        <p:spPr>
          <a:xfrm>
            <a:off x="3833487" y="3108786"/>
            <a:ext cx="338554" cy="1625600"/>
          </a:xfrm>
          <a:prstGeom prst="rect">
            <a:avLst/>
          </a:prstGeom>
          <a:noFill/>
        </p:spPr>
        <p:txBody>
          <a:bodyPr vert="vert270" wrap="square" rtlCol="0" anchor="ctr" anchorCtr="1">
            <a:spAutoFit/>
          </a:bodyPr>
          <a:lstStyle/>
          <a:p>
            <a:r>
              <a:rPr kumimoji="1" lang="en-US" altLang="ko-US" sz="1000" dirty="0"/>
              <a:t>Time(sec)</a:t>
            </a:r>
            <a:endParaRPr kumimoji="1" lang="ko-US" altLang="en-US" sz="1000" dirty="0"/>
          </a:p>
        </p:txBody>
      </p:sp>
      <p:sp>
        <p:nvSpPr>
          <p:cNvPr id="17" name="TextBox 16">
            <a:extLst>
              <a:ext uri="{FF2B5EF4-FFF2-40B4-BE49-F238E27FC236}">
                <a16:creationId xmlns:a16="http://schemas.microsoft.com/office/drawing/2014/main" id="{A7E85EA3-DECC-5D7E-7832-EDA6F13EE21A}"/>
              </a:ext>
            </a:extLst>
          </p:cNvPr>
          <p:cNvSpPr txBox="1"/>
          <p:nvPr/>
        </p:nvSpPr>
        <p:spPr>
          <a:xfrm>
            <a:off x="11145312" y="5902731"/>
            <a:ext cx="1046688" cy="246221"/>
          </a:xfrm>
          <a:prstGeom prst="rect">
            <a:avLst/>
          </a:prstGeom>
          <a:noFill/>
        </p:spPr>
        <p:txBody>
          <a:bodyPr wrap="square" rtlCol="0">
            <a:spAutoFit/>
          </a:bodyPr>
          <a:lstStyle/>
          <a:p>
            <a:pPr algn="ctr"/>
            <a:r>
              <a:rPr kumimoji="1" lang="en-US" altLang="ko-US" sz="1000" dirty="0" err="1"/>
              <a:t>GridSize</a:t>
            </a:r>
            <a:endParaRPr kumimoji="1" lang="ko-US" altLang="en-US" sz="1000" dirty="0"/>
          </a:p>
        </p:txBody>
      </p:sp>
      <p:graphicFrame>
        <p:nvGraphicFramePr>
          <p:cNvPr id="3" name="차트 2">
            <a:extLst>
              <a:ext uri="{FF2B5EF4-FFF2-40B4-BE49-F238E27FC236}">
                <a16:creationId xmlns:a16="http://schemas.microsoft.com/office/drawing/2014/main" id="{CBC8C154-AE79-5057-B10C-29C7023CA2B0}"/>
              </a:ext>
            </a:extLst>
          </p:cNvPr>
          <p:cNvGraphicFramePr>
            <a:graphicFrameLocks/>
          </p:cNvGraphicFramePr>
          <p:nvPr>
            <p:extLst>
              <p:ext uri="{D42A27DB-BD31-4B8C-83A1-F6EECF244321}">
                <p14:modId xmlns:p14="http://schemas.microsoft.com/office/powerpoint/2010/main" val="1662847984"/>
              </p:ext>
            </p:extLst>
          </p:nvPr>
        </p:nvGraphicFramePr>
        <p:xfrm>
          <a:off x="3888405" y="1515782"/>
          <a:ext cx="7620886" cy="497709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31082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29f86bebedc_0_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More optimization!</a:t>
            </a:r>
            <a:endParaRPr/>
          </a:p>
        </p:txBody>
      </p:sp>
      <p:sp>
        <p:nvSpPr>
          <p:cNvPr id="390" name="Google Shape;390;g29f86bebedc_0_4"/>
          <p:cNvSpPr txBox="1">
            <a:spLocks noGrp="1"/>
          </p:cNvSpPr>
          <p:nvPr>
            <p:ph type="body" idx="1"/>
          </p:nvPr>
        </p:nvSpPr>
        <p:spPr>
          <a:xfrm>
            <a:off x="564850" y="1501850"/>
            <a:ext cx="10788900" cy="4674900"/>
          </a:xfrm>
          <a:prstGeom prst="rect">
            <a:avLst/>
          </a:prstGeom>
          <a:noFill/>
          <a:ln>
            <a:noFill/>
          </a:ln>
        </p:spPr>
        <p:txBody>
          <a:bodyPr spcFirstLastPara="1" wrap="square" lIns="91425" tIns="45700" rIns="91425" bIns="45700" anchor="t" anchorCtr="0">
            <a:normAutofit fontScale="92500" lnSpcReduction="20000"/>
          </a:bodyPr>
          <a:lstStyle/>
          <a:p>
            <a:pPr marL="228600" lvl="0" indent="-219075" algn="l" rtl="0">
              <a:lnSpc>
                <a:spcPct val="90000"/>
              </a:lnSpc>
              <a:spcBef>
                <a:spcPts val="0"/>
              </a:spcBef>
              <a:spcAft>
                <a:spcPts val="0"/>
              </a:spcAft>
              <a:buClr>
                <a:schemeClr val="dk1"/>
              </a:buClr>
              <a:buSzPct val="100000"/>
              <a:buChar char="•"/>
            </a:pPr>
            <a:r>
              <a:rPr lang="en-US" sz="2000" dirty="0"/>
              <a:t>using shared memory and registers:  much faster than using global/local memory</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Clr>
                <a:schemeClr val="dk1"/>
              </a:buClr>
              <a:buSzPct val="100000"/>
              <a:buChar char="•"/>
            </a:pPr>
            <a:r>
              <a:rPr lang="en-US" sz="2000" dirty="0"/>
              <a:t>memory alignment for coalesced reads from GPU memory</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Clr>
                <a:schemeClr val="dk1"/>
              </a:buClr>
              <a:buSzPct val="100000"/>
              <a:buChar char="•"/>
            </a:pPr>
            <a:r>
              <a:rPr lang="en-US" sz="2000" dirty="0"/>
              <a:t>since CUDA launches a kernel in groups of 32 threads in parallel ("warps"), threads taking different code paths can give rise to thread divergence which reduces the GPU's occupancy.</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SzPct val="100000"/>
              <a:buChar char="•"/>
            </a:pPr>
            <a:r>
              <a:rPr lang="en-US" sz="2000" dirty="0"/>
              <a:t>Since a BVH is built recursively, the child nodes in turn contain pointers to their child nodes and this keeps on going until the leaf nodes are reached. This process involves lots of pointers which might point to scattered locations in memory</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Clr>
                <a:srgbClr val="FF0000"/>
              </a:buClr>
              <a:buSzPct val="100000"/>
              <a:buChar char="•"/>
            </a:pPr>
            <a:r>
              <a:rPr lang="en-US" sz="2000" dirty="0">
                <a:solidFill>
                  <a:srgbClr val="FF0000"/>
                </a:solidFill>
              </a:rPr>
              <a:t>TODO:</a:t>
            </a:r>
            <a:endParaRPr sz="2000" dirty="0">
              <a:solidFill>
                <a:srgbClr val="FF0000"/>
              </a:solidFill>
            </a:endParaRPr>
          </a:p>
          <a:p>
            <a:pPr marL="228600" lvl="0" indent="0" algn="l" rtl="0">
              <a:lnSpc>
                <a:spcPct val="90000"/>
              </a:lnSpc>
              <a:spcBef>
                <a:spcPts val="0"/>
              </a:spcBef>
              <a:spcAft>
                <a:spcPts val="0"/>
              </a:spcAft>
              <a:buNone/>
            </a:pPr>
            <a:endParaRPr sz="2000" dirty="0">
              <a:solidFill>
                <a:srgbClr val="FF0000"/>
              </a:solidFill>
            </a:endParaRPr>
          </a:p>
          <a:p>
            <a:pPr marL="228600" lvl="0" indent="-219075" algn="l" rtl="0">
              <a:lnSpc>
                <a:spcPct val="90000"/>
              </a:lnSpc>
              <a:spcBef>
                <a:spcPts val="0"/>
              </a:spcBef>
              <a:spcAft>
                <a:spcPts val="0"/>
              </a:spcAft>
              <a:buClr>
                <a:schemeClr val="dk1"/>
              </a:buClr>
              <a:buSzPct val="100000"/>
              <a:buChar char="•"/>
            </a:pPr>
            <a:r>
              <a:rPr lang="en-US" sz="2000" dirty="0"/>
              <a:t>Align triangle data in float4s (128 bits) for coalesced memory access, </a:t>
            </a:r>
            <a:r>
              <a:rPr lang="en-US" sz="2000" dirty="0" err="1"/>
              <a:t>maximising</a:t>
            </a:r>
            <a:r>
              <a:rPr lang="en-US" sz="2000" dirty="0"/>
              <a:t> memory throughput</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Clr>
                <a:schemeClr val="dk1"/>
              </a:buClr>
              <a:buSzPct val="100000"/>
              <a:buChar char="•"/>
            </a:pPr>
            <a:r>
              <a:rPr lang="en-US" sz="2000" dirty="0"/>
              <a:t>for expensive functions (such as sin() and sqrt()), compute fast approximations using single precision intrinsic math functions such as __</a:t>
            </a:r>
            <a:r>
              <a:rPr lang="en-US" sz="2000" dirty="0" err="1"/>
              <a:t>sinf</a:t>
            </a:r>
            <a:r>
              <a:rPr lang="en-US" sz="2000" dirty="0"/>
              <a:t>(), __</a:t>
            </a:r>
            <a:r>
              <a:rPr lang="en-US" sz="2000" dirty="0" err="1"/>
              <a:t>powf</a:t>
            </a:r>
            <a:r>
              <a:rPr lang="en-US" sz="2000" dirty="0"/>
              <a:t>(), __</a:t>
            </a:r>
            <a:r>
              <a:rPr lang="en-US" sz="2000" dirty="0" err="1"/>
              <a:t>fdividef</a:t>
            </a:r>
            <a:r>
              <a:rPr lang="en-US" sz="2000" dirty="0"/>
              <a:t>()</a:t>
            </a:r>
            <a:endParaRPr sz="2000" dirty="0"/>
          </a:p>
          <a:p>
            <a:pPr marL="228600" lvl="0" indent="0" algn="l" rtl="0">
              <a:lnSpc>
                <a:spcPct val="90000"/>
              </a:lnSpc>
              <a:spcBef>
                <a:spcPts val="0"/>
              </a:spcBef>
              <a:spcAft>
                <a:spcPts val="0"/>
              </a:spcAft>
              <a:buNone/>
            </a:pPr>
            <a:endParaRPr sz="2000" dirty="0"/>
          </a:p>
          <a:p>
            <a:pPr marL="228600" lvl="0" indent="-219075" algn="l" rtl="0">
              <a:lnSpc>
                <a:spcPct val="90000"/>
              </a:lnSpc>
              <a:spcBef>
                <a:spcPts val="0"/>
              </a:spcBef>
              <a:spcAft>
                <a:spcPts val="0"/>
              </a:spcAft>
              <a:buClr>
                <a:schemeClr val="dk1"/>
              </a:buClr>
              <a:buSzPct val="100000"/>
              <a:buChar char="•"/>
            </a:pPr>
            <a:r>
              <a:rPr lang="en-US" sz="2000" dirty="0"/>
              <a:t>store BVH data in flat one-dimensional arrays</a:t>
            </a:r>
            <a:br>
              <a:rPr lang="en-US" sz="2000" dirty="0"/>
            </a:b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Conclusion</a:t>
            </a:r>
            <a:endParaRPr/>
          </a:p>
        </p:txBody>
      </p:sp>
      <p:sp>
        <p:nvSpPr>
          <p:cNvPr id="396" name="Google Shape;39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Irregular memory accesses and lack of data locality makes graph processing challenging. </a:t>
            </a:r>
            <a:br>
              <a:rPr lang="en-US" sz="2000" dirty="0"/>
            </a:br>
            <a:r>
              <a:rPr lang="en-US" sz="2000" dirty="0"/>
              <a:t>We observed that for large datasets, cache efficiency is very poor </a:t>
            </a:r>
            <a:br>
              <a:rPr lang="en-US" sz="2000" dirty="0"/>
            </a:br>
            <a:r>
              <a:rPr lang="en-US" sz="2000" dirty="0"/>
              <a:t>(30-35% cache miss rate for </a:t>
            </a:r>
            <a:r>
              <a:rPr lang="en-US" sz="2000" dirty="0" err="1"/>
              <a:t>pld</a:t>
            </a:r>
            <a:r>
              <a:rPr lang="en-US" sz="2000" dirty="0"/>
              <a:t>, sd1).</a:t>
            </a:r>
            <a:br>
              <a:rPr lang="en-US" sz="2000" dirty="0"/>
            </a:br>
            <a:endParaRPr sz="2000" dirty="0"/>
          </a:p>
          <a:p>
            <a:pPr marL="228600" indent="-228600">
              <a:buSzPts val="2000"/>
            </a:pPr>
            <a:r>
              <a:rPr lang="en-US" sz="2000" dirty="0"/>
              <a:t>it is important to properly control the number of threads, optimize memory access patterns, and minimize overhead and synchronization costs when performing parallel programming. Designing and optimizing programs with these factors in mind can help improve performance.</a:t>
            </a:r>
            <a:br>
              <a:rPr lang="en-US" sz="2000" dirty="0"/>
            </a:br>
            <a:endParaRPr sz="2000" dirty="0"/>
          </a:p>
          <a:p>
            <a:pPr marL="228600" lvl="0" indent="-228600" algn="l" rtl="0">
              <a:lnSpc>
                <a:spcPct val="90000"/>
              </a:lnSpc>
              <a:spcBef>
                <a:spcPts val="1000"/>
              </a:spcBef>
              <a:spcAft>
                <a:spcPts val="0"/>
              </a:spcAft>
              <a:buClr>
                <a:schemeClr val="dk1"/>
              </a:buClr>
              <a:buSzPts val="2000"/>
              <a:buChar char="•"/>
            </a:pPr>
            <a:r>
              <a:rPr lang="en-US" sz="2000" dirty="0"/>
              <a:t>there is a need for careful tuning of parallel execution parameters to achieve the best performance.</a:t>
            </a:r>
            <a:endParaRP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References</a:t>
            </a:r>
            <a:endParaRPr dirty="0"/>
          </a:p>
        </p:txBody>
      </p:sp>
      <p:sp>
        <p:nvSpPr>
          <p:cNvPr id="409" name="Google Shape;409;p26"/>
          <p:cNvSpPr txBox="1">
            <a:spLocks noGrp="1"/>
          </p:cNvSpPr>
          <p:nvPr>
            <p:ph type="body" idx="1"/>
          </p:nvPr>
        </p:nvSpPr>
        <p:spPr>
          <a:xfrm>
            <a:off x="838200" y="1825625"/>
            <a:ext cx="10818412"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ct val="100000"/>
              <a:buNone/>
            </a:pP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[1] </a:t>
            </a:r>
            <a:r>
              <a:rPr lang="en-US" altLang="ko-US" sz="1100" i="1" dirty="0">
                <a:solidFill>
                  <a:schemeClr val="tx1"/>
                </a:solidFill>
                <a:latin typeface="Calibri" panose="020F0502020204030204" pitchFamily="34" charset="0"/>
                <a:ea typeface="Times New Roman"/>
                <a:cs typeface="Calibri" panose="020F0502020204030204" pitchFamily="34" charset="0"/>
                <a:sym typeface="Times New Roman"/>
              </a:rPr>
              <a:t>“OpenGL shading language”, </a:t>
            </a:r>
            <a:r>
              <a:rPr lang="en-US" altLang="ko-US" sz="1100"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Rost</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Randi J ;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Licea</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-Kane, Bill ; Ginsburg, Dan ; Kessenich, John ;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Lichtenbelt</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Barthold</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 Malan, Hugh ;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Weiblen</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Mike, Pearson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Addision</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Wiseley; 2021</a:t>
            </a:r>
            <a:endParaRPr lang="en-US" sz="1100" dirty="0">
              <a:solidFill>
                <a:schemeClr val="tx1"/>
              </a:solidFill>
              <a:latin typeface="Calibri" panose="020F0502020204030204" pitchFamily="34" charset="0"/>
              <a:ea typeface="Times New Roman"/>
              <a:cs typeface="Calibri" panose="020F0502020204030204" pitchFamily="34" charset="0"/>
            </a:endParaRPr>
          </a:p>
          <a:p>
            <a:pPr marL="0" lvl="0" indent="0" algn="just" rtl="0">
              <a:lnSpc>
                <a:spcPct val="90000"/>
              </a:lnSpc>
              <a:spcBef>
                <a:spcPts val="1000"/>
              </a:spcBef>
              <a:spcAft>
                <a:spcPts val="0"/>
              </a:spcAft>
              <a:buClr>
                <a:srgbClr val="000000"/>
              </a:buClr>
              <a:buSzPct val="100000"/>
              <a:buNone/>
            </a:pP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[2] </a:t>
            </a:r>
            <a:r>
              <a:rPr lang="en-US" altLang="ko-US" sz="1100" i="1" dirty="0">
                <a:solidFill>
                  <a:schemeClr val="tx1"/>
                </a:solidFill>
                <a:latin typeface="Calibri" panose="020F0502020204030204" pitchFamily="34" charset="0"/>
                <a:ea typeface="Times New Roman"/>
                <a:cs typeface="Calibri" panose="020F0502020204030204" pitchFamily="34" charset="0"/>
                <a:sym typeface="Times New Roman"/>
              </a:rPr>
              <a:t>“Computer Graphics Programming in OpenGL with C++”</a:t>
            </a:r>
            <a:r>
              <a:rPr lang="en-US" altLang="ko-US" sz="1100"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Gordon, </a:t>
            </a:r>
            <a:r>
              <a:rPr lang="en-US" sz="1100" dirty="0" err="1">
                <a:solidFill>
                  <a:schemeClr val="tx1"/>
                </a:solidFill>
                <a:latin typeface="Calibri" panose="020F0502020204030204" pitchFamily="34" charset="0"/>
                <a:ea typeface="Times New Roman"/>
                <a:cs typeface="Calibri" panose="020F0502020204030204" pitchFamily="34" charset="0"/>
                <a:sym typeface="Times New Roman"/>
              </a:rPr>
              <a:t>V.scott</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Bloomfield, New jersey : Mercury Learning &amp; Information; 2020</a:t>
            </a:r>
            <a:endParaRPr sz="1100" dirty="0">
              <a:solidFill>
                <a:schemeClr val="tx1"/>
              </a:solidFill>
              <a:latin typeface="Calibri" panose="020F0502020204030204" pitchFamily="34" charset="0"/>
              <a:cs typeface="Calibri" panose="020F0502020204030204" pitchFamily="34" charset="0"/>
              <a:sym typeface="Calibri"/>
            </a:endParaRPr>
          </a:p>
          <a:p>
            <a:pPr marL="0" lvl="0" indent="0" algn="just" rtl="0">
              <a:lnSpc>
                <a:spcPct val="90000"/>
              </a:lnSpc>
              <a:spcBef>
                <a:spcPts val="1000"/>
              </a:spcBef>
              <a:spcAft>
                <a:spcPts val="0"/>
              </a:spcAft>
              <a:buClr>
                <a:srgbClr val="000000"/>
              </a:buClr>
              <a:buSzPct val="100000"/>
              <a:buNone/>
            </a:pP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[3] </a:t>
            </a:r>
            <a:r>
              <a:rPr lang="en-US" sz="1100" i="1" dirty="0">
                <a:solidFill>
                  <a:schemeClr val="tx1"/>
                </a:solidFill>
                <a:latin typeface="Calibri" panose="020F0502020204030204" pitchFamily="34" charset="0"/>
                <a:ea typeface="Times New Roman"/>
                <a:cs typeface="Calibri" panose="020F0502020204030204" pitchFamily="34" charset="0"/>
                <a:sym typeface="Times New Roman"/>
              </a:rPr>
              <a:t>OpenGL</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100" u="sng" dirty="0">
                <a:solidFill>
                  <a:schemeClr val="tx1"/>
                </a:solidFill>
                <a:latin typeface="Calibri" panose="020F0502020204030204" pitchFamily="34" charset="0"/>
                <a:ea typeface="Times New Roman"/>
                <a:cs typeface="Calibri" panose="020F0502020204030204" pitchFamily="34" charset="0"/>
                <a:sym typeface="Times New Roman"/>
                <a:hlinkClick r:id="rId3">
                  <a:extLst>
                    <a:ext uri="{A12FA001-AC4F-418D-AE19-62706E023703}">
                      <ahyp:hlinkClr xmlns:ahyp="http://schemas.microsoft.com/office/drawing/2018/hyperlinkcolor" val="tx"/>
                    </a:ext>
                  </a:extLst>
                </a:hlinkClick>
              </a:rPr>
              <a:t>https://www.opengl.org</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accessed 2023-10-20</a:t>
            </a:r>
            <a:endParaRPr sz="1100" dirty="0">
              <a:solidFill>
                <a:schemeClr val="tx1"/>
              </a:solidFill>
              <a:latin typeface="Calibri" panose="020F0502020204030204" pitchFamily="34" charset="0"/>
              <a:cs typeface="Calibri" panose="020F0502020204030204" pitchFamily="34" charset="0"/>
              <a:sym typeface="Calibri"/>
            </a:endParaRPr>
          </a:p>
          <a:p>
            <a:pPr marL="0" lvl="0" indent="0" algn="just" rtl="0">
              <a:lnSpc>
                <a:spcPct val="90000"/>
              </a:lnSpc>
              <a:spcBef>
                <a:spcPts val="1000"/>
              </a:spcBef>
              <a:spcAft>
                <a:spcPts val="0"/>
              </a:spcAft>
              <a:buClr>
                <a:srgbClr val="000000"/>
              </a:buClr>
              <a:buSzPct val="100000"/>
              <a:buNone/>
            </a:pP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[4] </a:t>
            </a:r>
            <a:r>
              <a:rPr lang="en-US" sz="1100" i="1" dirty="0">
                <a:solidFill>
                  <a:schemeClr val="tx1"/>
                </a:solidFill>
                <a:latin typeface="Calibri" panose="020F0502020204030204" pitchFamily="34" charset="0"/>
                <a:ea typeface="Times New Roman"/>
                <a:cs typeface="Calibri" panose="020F0502020204030204" pitchFamily="34" charset="0"/>
                <a:sym typeface="Times New Roman"/>
              </a:rPr>
              <a:t>KHORONOS group</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100" u="sng" dirty="0">
                <a:solidFill>
                  <a:schemeClr val="tx1"/>
                </a:solidFill>
                <a:latin typeface="Calibri" panose="020F0502020204030204" pitchFamily="34" charset="0"/>
                <a:ea typeface="Times New Roman"/>
                <a:cs typeface="Calibri" panose="020F0502020204030204" pitchFamily="34" charset="0"/>
                <a:sym typeface="Times New Roman"/>
                <a:hlinkClick r:id="rId4">
                  <a:extLst>
                    <a:ext uri="{A12FA001-AC4F-418D-AE19-62706E023703}">
                      <ahyp:hlinkClr xmlns:ahyp="http://schemas.microsoft.com/office/drawing/2018/hyperlinkcolor" val="tx"/>
                    </a:ext>
                  </a:extLst>
                </a:hlinkClick>
              </a:rPr>
              <a:t>https://www.khronos.org/opengl</a:t>
            </a:r>
            <a:r>
              <a:rPr lang="en-US" sz="1100" dirty="0">
                <a:solidFill>
                  <a:schemeClr val="tx1"/>
                </a:solidFill>
                <a:latin typeface="Calibri" panose="020F0502020204030204" pitchFamily="34" charset="0"/>
                <a:ea typeface="Times New Roman"/>
                <a:cs typeface="Calibri" panose="020F0502020204030204" pitchFamily="34" charset="0"/>
                <a:sym typeface="Times New Roman"/>
              </a:rPr>
              <a:t>, accessed 2023-10-20</a:t>
            </a:r>
            <a:r>
              <a:rPr lang="en-US" sz="1100" dirty="0">
                <a:solidFill>
                  <a:schemeClr val="tx1"/>
                </a:solidFill>
                <a:latin typeface="Calibri" panose="020F0502020204030204" pitchFamily="34" charset="0"/>
                <a:cs typeface="Calibri" panose="020F0502020204030204" pitchFamily="34" charset="0"/>
              </a:rPr>
              <a:t> </a:t>
            </a:r>
            <a:endParaRPr sz="1100" dirty="0">
              <a:solidFill>
                <a:schemeClr val="tx1"/>
              </a:solidFill>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 [5] </a:t>
            </a:r>
            <a:r>
              <a:rPr lang="en-US" sz="1100" i="1" dirty="0">
                <a:solidFill>
                  <a:schemeClr val="tx1"/>
                </a:solidFill>
                <a:latin typeface="Calibri" panose="020F0502020204030204" pitchFamily="34" charset="0"/>
                <a:cs typeface="Calibri" panose="020F0502020204030204" pitchFamily="34" charset="0"/>
              </a:rPr>
              <a:t>“PATH TRACING: A NON-BIASED SOLUTION TO THE RENDERING EQUATION”</a:t>
            </a:r>
            <a:r>
              <a:rPr lang="en-US" sz="1100" dirty="0">
                <a:solidFill>
                  <a:schemeClr val="tx1"/>
                </a:solidFill>
                <a:latin typeface="Calibri" panose="020F0502020204030204" pitchFamily="34" charset="0"/>
                <a:cs typeface="Calibri" panose="020F0502020204030204" pitchFamily="34" charset="0"/>
              </a:rPr>
              <a:t>, ROBERT CARR AND BYRON HULCHER</a:t>
            </a:r>
            <a:endParaRPr sz="1100" dirty="0">
              <a:solidFill>
                <a:schemeClr val="tx1"/>
              </a:solidFill>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 [6] </a:t>
            </a:r>
            <a:r>
              <a:rPr lang="en-US" sz="1100" i="1" dirty="0">
                <a:solidFill>
                  <a:schemeClr val="tx1"/>
                </a:solidFill>
                <a:latin typeface="Calibri" panose="020F0502020204030204" pitchFamily="34" charset="0"/>
                <a:cs typeface="Calibri" panose="020F0502020204030204" pitchFamily="34" charset="0"/>
              </a:rPr>
              <a:t>“Real-Time Bidirectional Path Tracing via Rasterization”</a:t>
            </a:r>
            <a:r>
              <a:rPr lang="en-US" sz="1100" dirty="0">
                <a:solidFill>
                  <a:schemeClr val="tx1"/>
                </a:solidFill>
                <a:latin typeface="Calibri" panose="020F0502020204030204" pitchFamily="34" charset="0"/>
                <a:cs typeface="Calibri" panose="020F0502020204030204" pitchFamily="34" charset="0"/>
              </a:rPr>
              <a:t> Yusuke </a:t>
            </a:r>
            <a:r>
              <a:rPr lang="en-US" sz="1100" dirty="0" err="1">
                <a:solidFill>
                  <a:schemeClr val="tx1"/>
                </a:solidFill>
                <a:latin typeface="Calibri" panose="020F0502020204030204" pitchFamily="34" charset="0"/>
                <a:cs typeface="Calibri" panose="020F0502020204030204" pitchFamily="34" charset="0"/>
              </a:rPr>
              <a:t>Tokuyoshi</a:t>
            </a:r>
            <a:r>
              <a:rPr lang="en-US" sz="1100" dirty="0">
                <a:solidFill>
                  <a:schemeClr val="tx1"/>
                </a:solidFill>
                <a:latin typeface="Calibri" panose="020F0502020204030204" pitchFamily="34" charset="0"/>
                <a:cs typeface="Calibri" panose="020F0502020204030204" pitchFamily="34" charset="0"/>
              </a:rPr>
              <a:t>∗ Square </a:t>
            </a:r>
            <a:r>
              <a:rPr lang="en-US" sz="1100" dirty="0" err="1">
                <a:solidFill>
                  <a:schemeClr val="tx1"/>
                </a:solidFill>
                <a:latin typeface="Calibri" panose="020F0502020204030204" pitchFamily="34" charset="0"/>
                <a:cs typeface="Calibri" panose="020F0502020204030204" pitchFamily="34" charset="0"/>
              </a:rPr>
              <a:t>Enix</a:t>
            </a:r>
            <a:r>
              <a:rPr lang="en-US" sz="1100" dirty="0">
                <a:solidFill>
                  <a:schemeClr val="tx1"/>
                </a:solidFill>
                <a:latin typeface="Calibri" panose="020F0502020204030204" pitchFamily="34" charset="0"/>
                <a:cs typeface="Calibri" panose="020F0502020204030204" pitchFamily="34" charset="0"/>
              </a:rPr>
              <a:t> Co., Ltd. Shinji Ogaki† Square </a:t>
            </a:r>
            <a:r>
              <a:rPr lang="en-US" sz="1100" dirty="0" err="1">
                <a:solidFill>
                  <a:schemeClr val="tx1"/>
                </a:solidFill>
                <a:latin typeface="Calibri" panose="020F0502020204030204" pitchFamily="34" charset="0"/>
                <a:cs typeface="Calibri" panose="020F0502020204030204" pitchFamily="34" charset="0"/>
              </a:rPr>
              <a:t>Enix</a:t>
            </a:r>
            <a:r>
              <a:rPr lang="en-US" sz="1100" dirty="0">
                <a:solidFill>
                  <a:schemeClr val="tx1"/>
                </a:solidFill>
                <a:latin typeface="Calibri" panose="020F0502020204030204" pitchFamily="34" charset="0"/>
                <a:cs typeface="Calibri" panose="020F0502020204030204" pitchFamily="34" charset="0"/>
              </a:rPr>
              <a:t> Co., Ltd.</a:t>
            </a:r>
            <a:endParaRPr sz="1100" dirty="0">
              <a:solidFill>
                <a:schemeClr val="tx1"/>
              </a:solidFill>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 [7]  </a:t>
            </a:r>
            <a:r>
              <a:rPr lang="en-US" sz="1100" i="1" dirty="0">
                <a:solidFill>
                  <a:schemeClr val="tx1"/>
                </a:solidFill>
                <a:latin typeface="Calibri" panose="020F0502020204030204" pitchFamily="34" charset="0"/>
                <a:cs typeface="Calibri" panose="020F0502020204030204" pitchFamily="34" charset="0"/>
              </a:rPr>
              <a:t>“An Improved Illumination Model for Shaded Display”, </a:t>
            </a:r>
            <a:r>
              <a:rPr lang="en-US" sz="1100" dirty="0">
                <a:solidFill>
                  <a:schemeClr val="tx1"/>
                </a:solidFill>
                <a:latin typeface="Calibri" panose="020F0502020204030204" pitchFamily="34" charset="0"/>
                <a:cs typeface="Calibri" panose="020F0502020204030204" pitchFamily="34" charset="0"/>
              </a:rPr>
              <a:t>Turner Whitted, 1980 </a:t>
            </a: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 [8]  </a:t>
            </a:r>
            <a:r>
              <a:rPr lang="en-US" sz="1100" i="1" dirty="0">
                <a:solidFill>
                  <a:schemeClr val="tx1"/>
                </a:solidFill>
                <a:latin typeface="Calibri" panose="020F0502020204030204" pitchFamily="34" charset="0"/>
                <a:cs typeface="Calibri" panose="020F0502020204030204" pitchFamily="34" charset="0"/>
              </a:rPr>
              <a:t>“Distributed Ray Tracing”, </a:t>
            </a:r>
            <a:r>
              <a:rPr lang="en-US" sz="1100" dirty="0">
                <a:solidFill>
                  <a:schemeClr val="tx1"/>
                </a:solidFill>
                <a:latin typeface="Calibri" panose="020F0502020204030204" pitchFamily="34" charset="0"/>
                <a:cs typeface="Calibri" panose="020F0502020204030204" pitchFamily="34" charset="0"/>
              </a:rPr>
              <a:t>Cook, Porter, Carpenter, 1984 </a:t>
            </a: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 [9] </a:t>
            </a:r>
            <a:r>
              <a:rPr lang="en-US" sz="1100" i="1" dirty="0">
                <a:solidFill>
                  <a:schemeClr val="tx1"/>
                </a:solidFill>
                <a:latin typeface="Calibri" panose="020F0502020204030204" pitchFamily="34" charset="0"/>
                <a:cs typeface="Calibri" panose="020F0502020204030204" pitchFamily="34" charset="0"/>
              </a:rPr>
              <a:t>“The Rendering Equation”,</a:t>
            </a:r>
            <a:r>
              <a:rPr lang="en-US" sz="1100" dirty="0">
                <a:solidFill>
                  <a:schemeClr val="tx1"/>
                </a:solidFill>
                <a:latin typeface="Calibri" panose="020F0502020204030204" pitchFamily="34" charset="0"/>
                <a:cs typeface="Calibri" panose="020F0502020204030204" pitchFamily="34" charset="0"/>
              </a:rPr>
              <a:t> James </a:t>
            </a:r>
            <a:r>
              <a:rPr lang="en-US" sz="1100" dirty="0" err="1">
                <a:solidFill>
                  <a:schemeClr val="tx1"/>
                </a:solidFill>
                <a:latin typeface="Calibri" panose="020F0502020204030204" pitchFamily="34" charset="0"/>
                <a:cs typeface="Calibri" panose="020F0502020204030204" pitchFamily="34" charset="0"/>
              </a:rPr>
              <a:t>Kajiya</a:t>
            </a:r>
            <a:r>
              <a:rPr lang="en-US" sz="1100" dirty="0">
                <a:solidFill>
                  <a:schemeClr val="tx1"/>
                </a:solidFill>
                <a:latin typeface="Calibri" panose="020F0502020204030204" pitchFamily="34" charset="0"/>
                <a:cs typeface="Calibri" panose="020F0502020204030204" pitchFamily="34" charset="0"/>
              </a:rPr>
              <a:t>, 1986 • “Bidirectional Path Tracing”, Eric </a:t>
            </a:r>
            <a:r>
              <a:rPr lang="en-US" sz="1100" dirty="0" err="1">
                <a:solidFill>
                  <a:schemeClr val="tx1"/>
                </a:solidFill>
                <a:latin typeface="Calibri" panose="020F0502020204030204" pitchFamily="34" charset="0"/>
                <a:cs typeface="Calibri" panose="020F0502020204030204" pitchFamily="34" charset="0"/>
              </a:rPr>
              <a:t>Lafortune</a:t>
            </a:r>
            <a:r>
              <a:rPr lang="en-US" sz="1100" dirty="0">
                <a:solidFill>
                  <a:schemeClr val="tx1"/>
                </a:solidFill>
                <a:latin typeface="Calibri" panose="020F0502020204030204" pitchFamily="34" charset="0"/>
                <a:cs typeface="Calibri" panose="020F0502020204030204" pitchFamily="34" charset="0"/>
              </a:rPr>
              <a:t>, Yves Willems, 1993 </a:t>
            </a: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[10]  </a:t>
            </a:r>
            <a:r>
              <a:rPr lang="en-US" sz="1100" i="1" dirty="0">
                <a:solidFill>
                  <a:schemeClr val="tx1"/>
                </a:solidFill>
                <a:latin typeface="Calibri" panose="020F0502020204030204" pitchFamily="34" charset="0"/>
                <a:cs typeface="Calibri" panose="020F0502020204030204" pitchFamily="34" charset="0"/>
              </a:rPr>
              <a:t>“Rendering Caustics on Non-Lambertian Surfaces”, </a:t>
            </a:r>
            <a:r>
              <a:rPr lang="en-US" sz="1100" dirty="0">
                <a:solidFill>
                  <a:schemeClr val="tx1"/>
                </a:solidFill>
                <a:latin typeface="Calibri" panose="020F0502020204030204" pitchFamily="34" charset="0"/>
                <a:cs typeface="Calibri" panose="020F0502020204030204" pitchFamily="34" charset="0"/>
              </a:rPr>
              <a:t>Henrik </a:t>
            </a:r>
            <a:r>
              <a:rPr lang="en-US" sz="1100" dirty="0" err="1">
                <a:solidFill>
                  <a:schemeClr val="tx1"/>
                </a:solidFill>
                <a:latin typeface="Calibri" panose="020F0502020204030204" pitchFamily="34" charset="0"/>
                <a:cs typeface="Calibri" panose="020F0502020204030204" pitchFamily="34" charset="0"/>
              </a:rPr>
              <a:t>Wann</a:t>
            </a:r>
            <a:r>
              <a:rPr lang="en-US" sz="1100" dirty="0">
                <a:solidFill>
                  <a:schemeClr val="tx1"/>
                </a:solidFill>
                <a:latin typeface="Calibri" panose="020F0502020204030204" pitchFamily="34" charset="0"/>
                <a:cs typeface="Calibri" panose="020F0502020204030204" pitchFamily="34" charset="0"/>
              </a:rPr>
              <a:t> Jensen, 1996 </a:t>
            </a: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[11]  </a:t>
            </a:r>
            <a:r>
              <a:rPr lang="en-US" sz="1100" i="1" dirty="0">
                <a:solidFill>
                  <a:schemeClr val="tx1"/>
                </a:solidFill>
                <a:latin typeface="Calibri" panose="020F0502020204030204" pitchFamily="34" charset="0"/>
                <a:cs typeface="Calibri" panose="020F0502020204030204" pitchFamily="34" charset="0"/>
              </a:rPr>
              <a:t>“Metropolis Light Transport”, </a:t>
            </a:r>
            <a:r>
              <a:rPr lang="en-US" sz="1100" dirty="0">
                <a:solidFill>
                  <a:schemeClr val="tx1"/>
                </a:solidFill>
                <a:latin typeface="Calibri" panose="020F0502020204030204" pitchFamily="34" charset="0"/>
                <a:cs typeface="Calibri" panose="020F0502020204030204" pitchFamily="34" charset="0"/>
              </a:rPr>
              <a:t>Eric </a:t>
            </a:r>
            <a:r>
              <a:rPr lang="en-US" sz="1100" dirty="0" err="1">
                <a:solidFill>
                  <a:schemeClr val="tx1"/>
                </a:solidFill>
                <a:latin typeface="Calibri" panose="020F0502020204030204" pitchFamily="34" charset="0"/>
                <a:cs typeface="Calibri" panose="020F0502020204030204" pitchFamily="34" charset="0"/>
              </a:rPr>
              <a:t>Veach</a:t>
            </a:r>
            <a:r>
              <a:rPr lang="en-US" sz="1100" dirty="0">
                <a:solidFill>
                  <a:schemeClr val="tx1"/>
                </a:solidFill>
                <a:latin typeface="Calibri" panose="020F0502020204030204" pitchFamily="34" charset="0"/>
                <a:cs typeface="Calibri" panose="020F0502020204030204" pitchFamily="34" charset="0"/>
              </a:rPr>
              <a:t>, Leonidas </a:t>
            </a:r>
            <a:r>
              <a:rPr lang="en-US" sz="1100" dirty="0" err="1">
                <a:solidFill>
                  <a:schemeClr val="tx1"/>
                </a:solidFill>
                <a:latin typeface="Calibri" panose="020F0502020204030204" pitchFamily="34" charset="0"/>
                <a:cs typeface="Calibri" panose="020F0502020204030204" pitchFamily="34" charset="0"/>
              </a:rPr>
              <a:t>Guibas</a:t>
            </a:r>
            <a:r>
              <a:rPr lang="en-US" sz="1100" dirty="0">
                <a:solidFill>
                  <a:schemeClr val="tx1"/>
                </a:solidFill>
                <a:latin typeface="Calibri" panose="020F0502020204030204" pitchFamily="34" charset="0"/>
                <a:cs typeface="Calibri" panose="020F0502020204030204" pitchFamily="34" charset="0"/>
              </a:rPr>
              <a:t>, 1997</a:t>
            </a:r>
            <a:endParaRPr sz="1100" dirty="0">
              <a:solidFill>
                <a:schemeClr val="tx1"/>
              </a:solidFill>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ct val="100000"/>
              <a:buNone/>
            </a:pPr>
            <a:r>
              <a:rPr lang="en-US" sz="1100" dirty="0">
                <a:solidFill>
                  <a:schemeClr val="tx1"/>
                </a:solidFill>
                <a:latin typeface="Calibri" panose="020F0502020204030204" pitchFamily="34" charset="0"/>
                <a:cs typeface="Calibri" panose="020F0502020204030204" pitchFamily="34" charset="0"/>
              </a:rPr>
              <a:t>[12]  “</a:t>
            </a:r>
            <a:r>
              <a:rPr lang="en-US" altLang="ko-US" sz="1100" i="1" dirty="0">
                <a:solidFill>
                  <a:schemeClr val="tx1"/>
                </a:solidFill>
                <a:latin typeface="Calibri" panose="020F0502020204030204" pitchFamily="34" charset="0"/>
                <a:cs typeface="Calibri" panose="020F0502020204030204" pitchFamily="34" charset="0"/>
              </a:rPr>
              <a:t>A Reflectance Graphics</a:t>
            </a:r>
            <a:r>
              <a:rPr lang="en-US" altLang="ko-US" sz="1100" dirty="0">
                <a:solidFill>
                  <a:schemeClr val="tx1"/>
                </a:solidFill>
                <a:latin typeface="Calibri" panose="020F0502020204030204" pitchFamily="34" charset="0"/>
                <a:cs typeface="Calibri" panose="020F0502020204030204" pitchFamily="34" charset="0"/>
              </a:rPr>
              <a:t> ” </a:t>
            </a:r>
            <a:r>
              <a:rPr lang="en-US" sz="1100" dirty="0">
                <a:solidFill>
                  <a:schemeClr val="tx1"/>
                </a:solidFill>
                <a:latin typeface="Calibri" panose="020F0502020204030204" pitchFamily="34" charset="0"/>
                <a:cs typeface="Calibri" panose="020F0502020204030204" pitchFamily="34" charset="0"/>
              </a:rPr>
              <a:t>ROBERT L. COOK Lucasfilm Ltd. and KENNETH E. TORRANCE Cornell University </a:t>
            </a:r>
            <a:endParaRPr sz="1100" dirty="0">
              <a:solidFill>
                <a:schemeClr val="tx1"/>
              </a:solidFill>
              <a:latin typeface="Calibri" panose="020F0502020204030204" pitchFamily="34" charset="0"/>
              <a:cs typeface="Calibri" panose="020F0502020204030204" pitchFamily="34" charset="0"/>
            </a:endParaRPr>
          </a:p>
          <a:p>
            <a:pPr marL="0" indent="0">
              <a:buClr>
                <a:schemeClr val="accent3"/>
              </a:buClr>
              <a:buSzPct val="100000"/>
              <a:buNone/>
            </a:pPr>
            <a:r>
              <a:rPr lang="en-US" sz="1100" dirty="0">
                <a:solidFill>
                  <a:schemeClr val="tx1"/>
                </a:solidFill>
                <a:latin typeface="Calibri" panose="020F0502020204030204" pitchFamily="34" charset="0"/>
                <a:ea typeface="Arial"/>
                <a:cs typeface="Calibri" panose="020F0502020204030204" pitchFamily="34" charset="0"/>
                <a:sym typeface="Arial"/>
              </a:rPr>
              <a:t>[13]  “</a:t>
            </a:r>
            <a:r>
              <a:rPr lang="en-US" altLang="ko-KR" sz="1100" i="1" dirty="0">
                <a:solidFill>
                  <a:schemeClr val="tx1"/>
                </a:solidFill>
                <a:latin typeface="Calibri" panose="020F0502020204030204" pitchFamily="34" charset="0"/>
                <a:ea typeface="Arial"/>
                <a:cs typeface="Calibri" panose="020F0502020204030204" pitchFamily="34" charset="0"/>
                <a:sym typeface="Arial"/>
              </a:rPr>
              <a:t>Real-Time Rendering Fourth Edition “, </a:t>
            </a:r>
            <a:r>
              <a:rPr lang="en-US" altLang="ko-US" sz="1100" dirty="0">
                <a:solidFill>
                  <a:schemeClr val="tx1"/>
                </a:solidFill>
                <a:latin typeface="Calibri" panose="020F0502020204030204" pitchFamily="34" charset="0"/>
                <a:ea typeface="Arial"/>
                <a:cs typeface="Calibri" panose="020F0502020204030204" pitchFamily="34" charset="0"/>
                <a:sym typeface="Arial"/>
              </a:rPr>
              <a:t>Tomas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Akenine</a:t>
            </a:r>
            <a:r>
              <a:rPr lang="en-US" altLang="ko-US" sz="1100" dirty="0">
                <a:solidFill>
                  <a:schemeClr val="tx1"/>
                </a:solidFill>
                <a:latin typeface="Calibri" panose="020F0502020204030204" pitchFamily="34" charset="0"/>
                <a:ea typeface="Arial"/>
                <a:cs typeface="Calibri" panose="020F0502020204030204" pitchFamily="34" charset="0"/>
                <a:sym typeface="Arial"/>
              </a:rPr>
              <a:t>-M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oller</a:t>
            </a:r>
            <a:r>
              <a:rPr lang="en-US" altLang="ko-US" sz="1100" dirty="0">
                <a:solidFill>
                  <a:schemeClr val="tx1"/>
                </a:solidFill>
                <a:latin typeface="Calibri" panose="020F0502020204030204" pitchFamily="34" charset="0"/>
                <a:ea typeface="Arial"/>
                <a:cs typeface="Calibri" panose="020F0502020204030204" pitchFamily="34" charset="0"/>
                <a:sym typeface="Arial"/>
              </a:rPr>
              <a:t> Eric Haines Naty Hoffman Angelo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Pesce</a:t>
            </a:r>
            <a:r>
              <a:rPr lang="en-US" altLang="ko-US" sz="1100" dirty="0">
                <a:solidFill>
                  <a:schemeClr val="tx1"/>
                </a:solidFill>
                <a:latin typeface="Calibri" panose="020F0502020204030204" pitchFamily="34" charset="0"/>
                <a:ea typeface="Arial"/>
                <a:cs typeface="Calibri" panose="020F0502020204030204" pitchFamily="34" charset="0"/>
                <a:sym typeface="Arial"/>
              </a:rPr>
              <a:t> </a:t>
            </a:r>
            <a:r>
              <a:rPr lang="en-US" altLang="ko-US" sz="1100" dirty="0">
                <a:solidFill>
                  <a:schemeClr val="tx1"/>
                </a:solidFill>
                <a:latin typeface="Calibri" panose="020F0502020204030204" pitchFamily="34" charset="0"/>
                <a:ea typeface="Arial"/>
                <a:cs typeface="Calibri" panose="020F0502020204030204" pitchFamily="34" charset="0"/>
              </a:rPr>
              <a:t>, </a:t>
            </a:r>
            <a:r>
              <a:rPr lang="en-US" altLang="ko-US" sz="1100" dirty="0">
                <a:solidFill>
                  <a:schemeClr val="tx1"/>
                </a:solidFill>
                <a:latin typeface="Calibri" panose="020F0502020204030204" pitchFamily="34" charset="0"/>
                <a:ea typeface="Arial"/>
                <a:cs typeface="Calibri" panose="020F0502020204030204" pitchFamily="34" charset="0"/>
                <a:sym typeface="Arial"/>
              </a:rPr>
              <a:t>Michal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Iwanicki</a:t>
            </a:r>
            <a:r>
              <a:rPr lang="en-US" altLang="ko-US" sz="1100" dirty="0">
                <a:solidFill>
                  <a:schemeClr val="tx1"/>
                </a:solidFill>
                <a:latin typeface="Calibri" panose="020F0502020204030204" pitchFamily="34" charset="0"/>
                <a:ea typeface="Arial"/>
                <a:cs typeface="Calibri" panose="020F0502020204030204" pitchFamily="34" charset="0"/>
                <a:sym typeface="Arial"/>
              </a:rPr>
              <a:t> S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ebastien</a:t>
            </a:r>
            <a:r>
              <a:rPr lang="en-US" altLang="ko-US" sz="1100" dirty="0">
                <a:solidFill>
                  <a:schemeClr val="tx1"/>
                </a:solidFill>
                <a:latin typeface="Calibri" panose="020F0502020204030204" pitchFamily="34" charset="0"/>
                <a:ea typeface="Arial"/>
                <a:cs typeface="Calibri" panose="020F0502020204030204" pitchFamily="34" charset="0"/>
                <a:sym typeface="Arial"/>
              </a:rPr>
              <a:t> </a:t>
            </a:r>
            <a:r>
              <a:rPr lang="en-US" altLang="ko-US" sz="1100" dirty="0" err="1">
                <a:solidFill>
                  <a:schemeClr val="tx1"/>
                </a:solidFill>
                <a:latin typeface="Calibri" panose="020F0502020204030204" pitchFamily="34" charset="0"/>
                <a:ea typeface="Arial"/>
                <a:cs typeface="Calibri" panose="020F0502020204030204" pitchFamily="34" charset="0"/>
                <a:sym typeface="Arial"/>
              </a:rPr>
              <a:t>Hillaire</a:t>
            </a:r>
            <a:r>
              <a:rPr lang="en-US" sz="1100" dirty="0">
                <a:solidFill>
                  <a:schemeClr val="tx1"/>
                </a:solidFill>
                <a:latin typeface="Calibri" panose="020F0502020204030204" pitchFamily="34" charset="0"/>
                <a:ea typeface="Arial"/>
                <a:cs typeface="Calibri" panose="020F0502020204030204" pitchFamily="34" charset="0"/>
                <a:sym typeface="Arial"/>
              </a:rPr>
              <a:t>; November 5, 2018</a:t>
            </a:r>
            <a:endParaRPr sz="11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625eefa496_1_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Showcase</a:t>
            </a:r>
          </a:p>
        </p:txBody>
      </p:sp>
      <p:pic>
        <p:nvPicPr>
          <p:cNvPr id="402" name="Google Shape;402;g2625eefa496_1_40"/>
          <p:cNvPicPr preferRelativeResize="0"/>
          <p:nvPr/>
        </p:nvPicPr>
        <p:blipFill rotWithShape="1">
          <a:blip r:embed="rId3" cstate="screen">
            <a:alphaModFix/>
            <a:extLst>
              <a:ext uri="{28A0092B-C50C-407E-A947-70E740481C1C}">
                <a14:useLocalDpi xmlns:a14="http://schemas.microsoft.com/office/drawing/2010/main"/>
              </a:ext>
            </a:extLst>
          </a:blip>
          <a:srcRect l="14522" t="7678" r="14840" b="4169"/>
          <a:stretch/>
        </p:blipFill>
        <p:spPr>
          <a:xfrm>
            <a:off x="678426" y="1558624"/>
            <a:ext cx="4568975" cy="4625865"/>
          </a:xfrm>
          <a:prstGeom prst="rect">
            <a:avLst/>
          </a:prstGeom>
          <a:noFill/>
          <a:ln>
            <a:noFill/>
          </a:ln>
        </p:spPr>
      </p:pic>
      <p:pic>
        <p:nvPicPr>
          <p:cNvPr id="403" name="Google Shape;403;g2625eefa496_1_4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407175" y="1558625"/>
            <a:ext cx="6008225" cy="46258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625eefa496_1_40"/>
          <p:cNvSpPr txBox="1">
            <a:spLocks noGrp="1"/>
          </p:cNvSpPr>
          <p:nvPr>
            <p:ph type="title"/>
          </p:nvPr>
        </p:nvSpPr>
        <p:spPr>
          <a:xfrm>
            <a:off x="2567277" y="2575589"/>
            <a:ext cx="7057445"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Thank You.</a:t>
            </a:r>
            <a:endParaRPr lang="en-US" dirty="0"/>
          </a:p>
        </p:txBody>
      </p:sp>
    </p:spTree>
    <p:extLst>
      <p:ext uri="{BB962C8B-B14F-4D97-AF65-F5344CB8AC3E}">
        <p14:creationId xmlns:p14="http://schemas.microsoft.com/office/powerpoint/2010/main" val="2966467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g2625eefa496_1_48"/>
          <p:cNvPicPr preferRelativeResize="0"/>
          <p:nvPr/>
        </p:nvPicPr>
        <p:blipFill>
          <a:blip r:embed="rId3">
            <a:alphaModFix/>
          </a:blip>
          <a:stretch>
            <a:fillRect/>
          </a:stretch>
        </p:blipFill>
        <p:spPr>
          <a:xfrm>
            <a:off x="923925" y="1191500"/>
            <a:ext cx="10344150" cy="5581650"/>
          </a:xfrm>
          <a:prstGeom prst="rect">
            <a:avLst/>
          </a:prstGeom>
          <a:noFill/>
          <a:ln>
            <a:noFill/>
          </a:ln>
        </p:spPr>
      </p:pic>
      <p:sp>
        <p:nvSpPr>
          <p:cNvPr id="141" name="Google Shape;141;g2625eefa496_1_48"/>
          <p:cNvSpPr txBox="1">
            <a:spLocks noGrp="1"/>
          </p:cNvSpPr>
          <p:nvPr>
            <p:ph type="title"/>
          </p:nvPr>
        </p:nvSpPr>
        <p:spPr>
          <a:xfrm>
            <a:off x="838200" y="42589"/>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dirty="0"/>
              <a:t>“Path Tracing” for realistic rendering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p:nvPr/>
        </p:nvSpPr>
        <p:spPr>
          <a:xfrm>
            <a:off x="396039" y="481075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&lt;1 Path / Pixel&gt;</a:t>
            </a:r>
            <a:endParaRPr/>
          </a:p>
        </p:txBody>
      </p:sp>
      <p:pic>
        <p:nvPicPr>
          <p:cNvPr id="148" name="Google Shape;148;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4800" y="2057400"/>
            <a:ext cx="3506675" cy="2620228"/>
          </a:xfrm>
          <a:prstGeom prst="rect">
            <a:avLst/>
          </a:prstGeom>
          <a:noFill/>
          <a:ln>
            <a:noFill/>
          </a:ln>
        </p:spPr>
      </p:pic>
      <p:pic>
        <p:nvPicPr>
          <p:cNvPr id="149" name="Google Shape;149;p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362261" y="2061411"/>
            <a:ext cx="3514914" cy="2624238"/>
          </a:xfrm>
          <a:prstGeom prst="rect">
            <a:avLst/>
          </a:prstGeom>
          <a:noFill/>
          <a:ln>
            <a:noFill/>
          </a:ln>
        </p:spPr>
      </p:pic>
      <p:pic>
        <p:nvPicPr>
          <p:cNvPr id="150" name="Google Shape;150;p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410575" y="2065421"/>
            <a:ext cx="3506673" cy="2620228"/>
          </a:xfrm>
          <a:prstGeom prst="rect">
            <a:avLst/>
          </a:prstGeom>
          <a:noFill/>
          <a:ln>
            <a:noFill/>
          </a:ln>
        </p:spPr>
      </p:pic>
      <p:sp>
        <p:nvSpPr>
          <p:cNvPr id="151" name="Google Shape;151;p5"/>
          <p:cNvSpPr txBox="1"/>
          <p:nvPr/>
        </p:nvSpPr>
        <p:spPr>
          <a:xfrm>
            <a:off x="4533900" y="481075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&lt;10 Path / Pixel&gt;</a:t>
            </a:r>
            <a:endParaRPr/>
          </a:p>
        </p:txBody>
      </p:sp>
      <p:sp>
        <p:nvSpPr>
          <p:cNvPr id="152" name="Google Shape;152;p5"/>
          <p:cNvSpPr txBox="1"/>
          <p:nvPr/>
        </p:nvSpPr>
        <p:spPr>
          <a:xfrm>
            <a:off x="8601811" y="4810758"/>
            <a:ext cx="3124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&lt;10000 Path / Pixel&gt;</a:t>
            </a:r>
            <a:endParaRPr/>
          </a:p>
        </p:txBody>
      </p:sp>
      <p:sp>
        <p:nvSpPr>
          <p:cNvPr id="153" name="Google Shape;153;p5"/>
          <p:cNvSpPr txBox="1">
            <a:spLocks noGrp="1"/>
          </p:cNvSpPr>
          <p:nvPr>
            <p:ph type="title"/>
          </p:nvPr>
        </p:nvSpPr>
        <p:spPr>
          <a:xfrm>
            <a:off x="838200" y="42589"/>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dirty="0"/>
              <a:t>“Path Tracing” for realistic rendering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Hypothesis</a:t>
            </a:r>
            <a:endParaRPr/>
          </a:p>
        </p:txBody>
      </p:sp>
      <p:sp>
        <p:nvSpPr>
          <p:cNvPr id="160" name="Google Shape;160;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0" i="0" dirty="0"/>
              <a:t>"Parallel Computing as a Solution”</a:t>
            </a:r>
            <a:endParaRPr dirty="0"/>
          </a:p>
          <a:p>
            <a:pPr marL="228600" lvl="0" indent="-76200" algn="l" rtl="0">
              <a:lnSpc>
                <a:spcPct val="90000"/>
              </a:lnSpc>
              <a:spcBef>
                <a:spcPts val="1000"/>
              </a:spcBef>
              <a:spcAft>
                <a:spcPts val="0"/>
              </a:spcAft>
              <a:buClr>
                <a:schemeClr val="dk1"/>
              </a:buClr>
              <a:buSzPts val="2400"/>
              <a:buFont typeface="Arial"/>
              <a:buNone/>
            </a:pPr>
            <a:endParaRPr sz="2400" dirty="0"/>
          </a:p>
          <a:p>
            <a:pPr marL="228600" lvl="0" indent="-228600" algn="l" rtl="0">
              <a:lnSpc>
                <a:spcPct val="90000"/>
              </a:lnSpc>
              <a:spcBef>
                <a:spcPts val="1000"/>
              </a:spcBef>
              <a:spcAft>
                <a:spcPts val="0"/>
              </a:spcAft>
              <a:buClr>
                <a:schemeClr val="dk1"/>
              </a:buClr>
              <a:buSzPts val="2400"/>
              <a:buChar char="•"/>
            </a:pPr>
            <a:r>
              <a:rPr lang="en-US" sz="2400" dirty="0"/>
              <a:t>Scalability</a:t>
            </a:r>
            <a:r>
              <a:rPr lang="en-US" sz="2400" b="0" i="0" dirty="0"/>
              <a:t>--Color of each pixel can be calculated independently</a:t>
            </a:r>
            <a:br>
              <a:rPr lang="en-US" sz="2400" b="0" i="0" dirty="0"/>
            </a:br>
            <a:r>
              <a:rPr lang="en-US" sz="2400" b="0" i="0" dirty="0"/>
              <a:t>(</a:t>
            </a:r>
            <a:r>
              <a:rPr lang="en-US" sz="2400" dirty="0"/>
              <a:t>I</a:t>
            </a:r>
            <a:r>
              <a:rPr lang="en-US" sz="2400" b="0" i="0" dirty="0"/>
              <a:t>nteractions between the beams are not considered)</a:t>
            </a:r>
            <a:endParaRPr dirty="0"/>
          </a:p>
          <a:p>
            <a:pPr marL="228600" lvl="0" indent="-76200" algn="l" rtl="0">
              <a:lnSpc>
                <a:spcPct val="90000"/>
              </a:lnSpc>
              <a:spcBef>
                <a:spcPts val="1000"/>
              </a:spcBef>
              <a:spcAft>
                <a:spcPts val="0"/>
              </a:spcAft>
              <a:buClr>
                <a:schemeClr val="dk1"/>
              </a:buClr>
              <a:buSzPts val="2400"/>
              <a:buFont typeface="Arial"/>
              <a:buNone/>
            </a:pPr>
            <a:endParaRPr sz="2400" b="0" i="0" dirty="0"/>
          </a:p>
          <a:p>
            <a:pPr marL="228600" lvl="0" indent="-228600" algn="l" rtl="0">
              <a:lnSpc>
                <a:spcPct val="90000"/>
              </a:lnSpc>
              <a:spcBef>
                <a:spcPts val="1000"/>
              </a:spcBef>
              <a:spcAft>
                <a:spcPts val="0"/>
              </a:spcAft>
              <a:buClr>
                <a:schemeClr val="dk1"/>
              </a:buClr>
              <a:buSzPts val="2400"/>
              <a:buFont typeface="Arial"/>
              <a:buChar char="•"/>
            </a:pPr>
            <a:r>
              <a:rPr lang="en-US" sz="2400" b="0" i="0" dirty="0"/>
              <a:t>Each thread is responsible for multiple pixels(for OpenM</a:t>
            </a:r>
            <a:r>
              <a:rPr lang="en-US" sz="2400" dirty="0"/>
              <a:t>P version)</a:t>
            </a:r>
            <a:endParaRPr sz="2400" dirty="0"/>
          </a:p>
          <a:p>
            <a:pPr marL="228600" lvl="0" indent="-266700" algn="l" rtl="0">
              <a:spcBef>
                <a:spcPts val="1000"/>
              </a:spcBef>
              <a:spcAft>
                <a:spcPts val="0"/>
              </a:spcAft>
              <a:buSzPts val="2400"/>
              <a:buChar char="•"/>
            </a:pPr>
            <a:r>
              <a:rPr lang="en-US" sz="2400" dirty="0"/>
              <a:t>Each thread is responsible for one pixel(for CUDA version)</a:t>
            </a:r>
            <a:endParaRPr sz="2400" dirty="0"/>
          </a:p>
          <a:p>
            <a:pPr marL="0" lvl="0" indent="0" algn="l" rtl="0">
              <a:lnSpc>
                <a:spcPct val="90000"/>
              </a:lnSpc>
              <a:spcBef>
                <a:spcPts val="1000"/>
              </a:spcBef>
              <a:spcAft>
                <a:spcPts val="0"/>
              </a:spcAft>
              <a:buClr>
                <a:schemeClr val="dk1"/>
              </a:buClr>
              <a:buSzPts val="2400"/>
              <a:buFont typeface="Arial"/>
              <a:buNone/>
            </a:pPr>
            <a:endParaRPr sz="2400" b="0" i="0" dirty="0"/>
          </a:p>
          <a:p>
            <a:pPr marL="228600" lvl="0" indent="-228600" algn="l" rtl="0">
              <a:lnSpc>
                <a:spcPct val="90000"/>
              </a:lnSpc>
              <a:spcBef>
                <a:spcPts val="1000"/>
              </a:spcBef>
              <a:spcAft>
                <a:spcPts val="0"/>
              </a:spcAft>
              <a:buClr>
                <a:schemeClr val="dk1"/>
              </a:buClr>
              <a:buSzPts val="2400"/>
              <a:buFont typeface="Arial"/>
              <a:buChar char="•"/>
            </a:pPr>
            <a:r>
              <a:rPr lang="en-US" sz="2400" dirty="0"/>
              <a:t>Using GPU(CUDA) more efficiently reduces rendering time-more resources and high speed computation</a:t>
            </a:r>
            <a:endParaRPr sz="1800" dirty="0"/>
          </a:p>
          <a:p>
            <a:pPr marL="0" lvl="0" indent="0" algn="l" rtl="0">
              <a:lnSpc>
                <a:spcPct val="90000"/>
              </a:lnSpc>
              <a:spcBef>
                <a:spcPts val="1000"/>
              </a:spcBef>
              <a:spcAft>
                <a:spcPts val="0"/>
              </a:spcAft>
              <a:buClr>
                <a:schemeClr val="dk1"/>
              </a:buClr>
              <a:buSzPts val="1800"/>
              <a:buNone/>
            </a:pP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idea</a:t>
            </a:r>
            <a:endParaRPr lang="zh-CN" altLang="en-US" dirty="0"/>
          </a:p>
        </p:txBody>
      </p:sp>
      <p:sp>
        <p:nvSpPr>
          <p:cNvPr id="3" name="内容占位符 2"/>
          <p:cNvSpPr>
            <a:spLocks noGrp="1"/>
          </p:cNvSpPr>
          <p:nvPr>
            <p:ph idx="1"/>
          </p:nvPr>
        </p:nvSpPr>
        <p:spPr>
          <a:xfrm>
            <a:off x="990600" y="1524000"/>
            <a:ext cx="8362950" cy="4572001"/>
          </a:xfrm>
        </p:spPr>
        <p:txBody>
          <a:bodyPr/>
          <a:lstStyle/>
          <a:p>
            <a:r>
              <a:rPr lang="en-US" altLang="zh-CN" sz="2000" dirty="0">
                <a:ea typeface="宋体" panose="02010600030101010101" pitchFamily="2" charset="-122"/>
              </a:rPr>
              <a:t>Changing the algorithm is not our Goal.</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r>
              <a:rPr lang="en-US" altLang="zh-CN" sz="2000" b="1" i="1" dirty="0">
                <a:ea typeface="宋体" panose="02010600030101010101" pitchFamily="2" charset="-122"/>
              </a:rPr>
              <a:t>N threads responsible for vertices</a:t>
            </a:r>
          </a:p>
          <a:p>
            <a:pPr lvl="1"/>
            <a:r>
              <a:rPr lang="en-US" altLang="zh-CN" sz="1600" b="1" dirty="0">
                <a:ea typeface="宋体" panose="02010600030101010101" pitchFamily="2" charset="-122"/>
              </a:rPr>
              <a:t>Assembling Triangle (</a:t>
            </a:r>
            <a:r>
              <a:rPr lang="en-US" altLang="zh-CN" sz="1600" b="1" dirty="0" err="1">
                <a:ea typeface="宋体" panose="02010600030101010101" pitchFamily="2" charset="-122"/>
              </a:rPr>
              <a:t>Vertice</a:t>
            </a:r>
            <a:r>
              <a:rPr lang="en-US" altLang="zh-CN" sz="1600" b="1" dirty="0">
                <a:ea typeface="宋体" panose="02010600030101010101" pitchFamily="2" charset="-122"/>
              </a:rPr>
              <a:t> </a:t>
            </a:r>
            <a:r>
              <a:rPr lang="en-US" altLang="zh-CN" sz="1600" b="1" dirty="0">
                <a:ea typeface="宋体" panose="02010600030101010101" pitchFamily="2" charset="-122"/>
                <a:sym typeface="Wingdings" panose="05000000000000000000" pitchFamily="2" charset="2"/>
              </a:rPr>
              <a:t> triangle)</a:t>
            </a:r>
          </a:p>
          <a:p>
            <a:pPr lvl="1"/>
            <a:r>
              <a:rPr lang="en-US" altLang="zh-CN" sz="1600" b="1" dirty="0">
                <a:ea typeface="宋体" panose="02010600030101010101" pitchFamily="2" charset="-122"/>
                <a:sym typeface="Wingdings" panose="05000000000000000000" pitchFamily="2" charset="2"/>
              </a:rPr>
              <a:t>Triangle: Move, Scale,</a:t>
            </a:r>
            <a:r>
              <a:rPr lang="ko-KR" altLang="en-US" sz="1600" b="1" dirty="0">
                <a:ea typeface="宋体" panose="02010600030101010101" pitchFamily="2" charset="-122"/>
                <a:sym typeface="Wingdings" panose="05000000000000000000" pitchFamily="2" charset="2"/>
              </a:rPr>
              <a:t> </a:t>
            </a:r>
            <a:r>
              <a:rPr lang="en-US" altLang="zh-CN" sz="1600" b="1" dirty="0">
                <a:ea typeface="宋体" panose="02010600030101010101" pitchFamily="2" charset="-122"/>
                <a:sym typeface="Wingdings" panose="05000000000000000000" pitchFamily="2" charset="2"/>
              </a:rPr>
              <a:t>Rotate</a:t>
            </a:r>
            <a:endParaRPr lang="en-US" altLang="zh-CN" sz="1600" b="1" dirty="0">
              <a:ea typeface="宋体" panose="02010600030101010101" pitchFamily="2" charset="-122"/>
            </a:endParaRPr>
          </a:p>
        </p:txBody>
      </p:sp>
      <p:pic>
        <p:nvPicPr>
          <p:cNvPr id="16" name="그림 1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6096000" y="685800"/>
            <a:ext cx="5462558" cy="5486400"/>
          </a:xfrm>
          <a:prstGeom prst="rect">
            <a:avLst/>
          </a:prstGeom>
        </p:spPr>
      </p:pic>
      <mc:AlternateContent xmlns:mc="http://schemas.openxmlformats.org/markup-compatibility/2006" xmlns:a14="http://schemas.microsoft.com/office/drawing/2010/main">
        <mc:Choice Requires="a14">
          <p:graphicFrame>
            <p:nvGraphicFramePr>
              <p:cNvPr id="17" name="표 16"/>
              <p:cNvGraphicFramePr>
                <a:graphicFrameLocks noGrp="1"/>
              </p:cNvGraphicFramePr>
              <p:nvPr/>
            </p:nvGraphicFramePr>
            <p:xfrm>
              <a:off x="6122178" y="685799"/>
              <a:ext cx="5436380" cy="5486400"/>
            </p:xfrm>
            <a:graphic>
              <a:graphicData uri="http://schemas.openxmlformats.org/drawingml/2006/table">
                <a:tbl>
                  <a:tblPr firstRow="1" bandRow="1">
                    <a:tableStyleId>{5C22544A-7EE6-4342-B048-85BDC9FD1C3A}</a:tableStyleId>
                  </a:tblPr>
                  <a:tblGrid>
                    <a:gridCol w="543638">
                      <a:extLst>
                        <a:ext uri="{9D8B030D-6E8A-4147-A177-3AD203B41FA5}">
                          <a16:colId xmlns:a16="http://schemas.microsoft.com/office/drawing/2014/main" val="20000"/>
                        </a:ext>
                      </a:extLst>
                    </a:gridCol>
                    <a:gridCol w="543638">
                      <a:extLst>
                        <a:ext uri="{9D8B030D-6E8A-4147-A177-3AD203B41FA5}">
                          <a16:colId xmlns:a16="http://schemas.microsoft.com/office/drawing/2014/main" val="20001"/>
                        </a:ext>
                      </a:extLst>
                    </a:gridCol>
                    <a:gridCol w="543638">
                      <a:extLst>
                        <a:ext uri="{9D8B030D-6E8A-4147-A177-3AD203B41FA5}">
                          <a16:colId xmlns:a16="http://schemas.microsoft.com/office/drawing/2014/main" val="20002"/>
                        </a:ext>
                      </a:extLst>
                    </a:gridCol>
                    <a:gridCol w="543638">
                      <a:extLst>
                        <a:ext uri="{9D8B030D-6E8A-4147-A177-3AD203B41FA5}">
                          <a16:colId xmlns:a16="http://schemas.microsoft.com/office/drawing/2014/main" val="20003"/>
                        </a:ext>
                      </a:extLst>
                    </a:gridCol>
                    <a:gridCol w="543638">
                      <a:extLst>
                        <a:ext uri="{9D8B030D-6E8A-4147-A177-3AD203B41FA5}">
                          <a16:colId xmlns:a16="http://schemas.microsoft.com/office/drawing/2014/main" val="20004"/>
                        </a:ext>
                      </a:extLst>
                    </a:gridCol>
                    <a:gridCol w="543638">
                      <a:extLst>
                        <a:ext uri="{9D8B030D-6E8A-4147-A177-3AD203B41FA5}">
                          <a16:colId xmlns:a16="http://schemas.microsoft.com/office/drawing/2014/main" val="20005"/>
                        </a:ext>
                      </a:extLst>
                    </a:gridCol>
                    <a:gridCol w="543638">
                      <a:extLst>
                        <a:ext uri="{9D8B030D-6E8A-4147-A177-3AD203B41FA5}">
                          <a16:colId xmlns:a16="http://schemas.microsoft.com/office/drawing/2014/main" val="20006"/>
                        </a:ext>
                      </a:extLst>
                    </a:gridCol>
                    <a:gridCol w="543638">
                      <a:extLst>
                        <a:ext uri="{9D8B030D-6E8A-4147-A177-3AD203B41FA5}">
                          <a16:colId xmlns:a16="http://schemas.microsoft.com/office/drawing/2014/main" val="20007"/>
                        </a:ext>
                      </a:extLst>
                    </a:gridCol>
                    <a:gridCol w="543638">
                      <a:extLst>
                        <a:ext uri="{9D8B030D-6E8A-4147-A177-3AD203B41FA5}">
                          <a16:colId xmlns:a16="http://schemas.microsoft.com/office/drawing/2014/main" val="20008"/>
                        </a:ext>
                      </a:extLst>
                    </a:gridCol>
                    <a:gridCol w="543638">
                      <a:extLst>
                        <a:ext uri="{9D8B030D-6E8A-4147-A177-3AD203B41FA5}">
                          <a16:colId xmlns:a16="http://schemas.microsoft.com/office/drawing/2014/main" val="20009"/>
                        </a:ext>
                      </a:extLst>
                    </a:gridCol>
                  </a:tblGrid>
                  <a:tr h="548640">
                    <a:tc>
                      <a:txBody>
                        <a:bodyPr/>
                        <a:lstStyle/>
                        <a:p>
                          <a:r>
                            <a:rPr lang="en-US" altLang="en-US" dirty="0">
                              <a:solidFill>
                                <a:schemeClr val="bg1"/>
                              </a:solidFill>
                            </a:rPr>
                            <a:t>1</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30000"/>
                          </a:srgbClr>
                        </a:solidFill>
                      </a:tcPr>
                    </a:tc>
                    <a:tc>
                      <a:txBody>
                        <a:bodyPr/>
                        <a:lstStyle/>
                        <a:p>
                          <a:r>
                            <a:rPr lang="en-US" altLang="en-US" dirty="0"/>
                            <a:t>2</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r>
                            <a:rPr lang="en-US" altLang="en-US" dirty="0"/>
                            <a:t>3</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r>
                            <a:rPr lang="en-US" altLang="en-US" dirty="0"/>
                            <a:t>4</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sz="900" i="1" smtClean="0">
                                        <a:latin typeface="Cambria Math" panose="02040503050406030204" pitchFamily="18" charset="0"/>
                                      </a:rPr>
                                    </m:ctrlPr>
                                  </m:radPr>
                                  <m:deg/>
                                  <m:e>
                                    <m:r>
                                      <a:rPr lang="en-US" altLang="en-US" sz="900" b="1" i="1" smtClean="0">
                                        <a:latin typeface="Cambria Math" panose="02040503050406030204" pitchFamily="18" charset="0"/>
                                      </a:rPr>
                                      <m:t>𝒏</m:t>
                                    </m:r>
                                  </m:e>
                                </m:rad>
                                <m:r>
                                  <a:rPr lang="en-US" altLang="en-US" sz="900" b="1" i="1" smtClean="0">
                                    <a:latin typeface="Cambria Math" panose="02040503050406030204" pitchFamily="18" charset="0"/>
                                  </a:rPr>
                                  <m:t>−</m:t>
                                </m:r>
                                <m:r>
                                  <a:rPr lang="en-US" altLang="en-US" sz="900" b="1" i="1" smtClean="0">
                                    <a:latin typeface="Cambria Math" panose="02040503050406030204" pitchFamily="18" charset="0"/>
                                  </a:rPr>
                                  <m:t>𝟐</m:t>
                                </m:r>
                              </m:oMath>
                            </m:oMathPara>
                          </a14:m>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alpha val="30000"/>
                          </a:schemeClr>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sz="900" i="1" smtClean="0">
                                        <a:latin typeface="Cambria Math" panose="02040503050406030204" pitchFamily="18" charset="0"/>
                                      </a:rPr>
                                    </m:ctrlPr>
                                  </m:radPr>
                                  <m:deg/>
                                  <m:e>
                                    <m:r>
                                      <a:rPr lang="en-US" altLang="en-US" sz="900" b="1" i="1" smtClean="0">
                                        <a:latin typeface="Cambria Math" panose="02040503050406030204" pitchFamily="18" charset="0"/>
                                      </a:rPr>
                                      <m:t>𝒏</m:t>
                                    </m:r>
                                  </m:e>
                                </m:rad>
                                <m:r>
                                  <a:rPr lang="en-US" altLang="en-US" sz="900" b="1" i="1" smtClean="0">
                                    <a:latin typeface="Cambria Math" panose="02040503050406030204" pitchFamily="18" charset="0"/>
                                  </a:rPr>
                                  <m:t>−</m:t>
                                </m:r>
                                <m:r>
                                  <a:rPr lang="en-US" altLang="en-US" sz="900" b="1" i="1" smtClean="0">
                                    <a:latin typeface="Cambria Math" panose="02040503050406030204" pitchFamily="18" charset="0"/>
                                  </a:rPr>
                                  <m:t>𝟏</m:t>
                                </m:r>
                              </m:oMath>
                            </m:oMathPara>
                          </a14:m>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alpha val="3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i="1" smtClean="0">
                                        <a:latin typeface="Cambria Math" panose="02040503050406030204" pitchFamily="18" charset="0"/>
                                      </a:rPr>
                                    </m:ctrlPr>
                                  </m:radPr>
                                  <m:deg/>
                                  <m:e>
                                    <m:r>
                                      <a:rPr lang="en-US" altLang="en-US" b="1" i="1" smtClean="0">
                                        <a:latin typeface="Cambria Math" panose="02040503050406030204" pitchFamily="18" charset="0"/>
                                      </a:rPr>
                                      <m:t>𝒏</m:t>
                                    </m:r>
                                  </m:e>
                                </m:rad>
                              </m:oMath>
                            </m:oMathPara>
                          </a14:m>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0000"/>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5"/>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6"/>
                      </a:ext>
                    </a:extLst>
                  </a:tr>
                  <a:tr h="5486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sz="900" i="1" smtClean="0">
                                        <a:solidFill>
                                          <a:schemeClr val="bg1"/>
                                        </a:solidFill>
                                        <a:latin typeface="Cambria Math" panose="02040503050406030204" pitchFamily="18" charset="0"/>
                                      </a:rPr>
                                    </m:ctrlPr>
                                  </m:radPr>
                                  <m:deg/>
                                  <m:e>
                                    <m:r>
                                      <a:rPr lang="en-US" altLang="en-US" sz="900" b="1" i="1" smtClean="0">
                                        <a:solidFill>
                                          <a:schemeClr val="bg1"/>
                                        </a:solidFill>
                                        <a:latin typeface="Cambria Math" panose="02040503050406030204" pitchFamily="18" charset="0"/>
                                      </a:rPr>
                                      <m:t>𝒏</m:t>
                                    </m:r>
                                  </m:e>
                                </m:rad>
                                <m:r>
                                  <a:rPr lang="en-US" altLang="en-US" sz="900" b="1" i="1" smtClean="0">
                                    <a:solidFill>
                                      <a:schemeClr val="bg1"/>
                                    </a:solidFill>
                                    <a:latin typeface="Cambria Math" panose="02040503050406030204" pitchFamily="18" charset="0"/>
                                  </a:rPr>
                                  <m:t>−</m:t>
                                </m:r>
                                <m:r>
                                  <a:rPr lang="en-US" altLang="en-US" sz="900" b="1" i="1" smtClean="0">
                                    <a:solidFill>
                                      <a:schemeClr val="bg1"/>
                                    </a:solidFill>
                                    <a:latin typeface="Cambria Math" panose="02040503050406030204" pitchFamily="18" charset="0"/>
                                  </a:rPr>
                                  <m:t>𝟏</m:t>
                                </m:r>
                              </m:oMath>
                            </m:oMathPara>
                          </a14:m>
                          <a:endParaRPr lang="en-US" altLang="en-US" sz="900" dirty="0">
                            <a:solidFill>
                              <a:schemeClr val="bg1"/>
                            </a:solidFill>
                          </a:endParaRPr>
                        </a:p>
                        <a:p>
                          <a:endParaRPr lang="en-US" altLang="en-US" sz="900"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r h="5486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sz="900" i="1" smtClean="0">
                                        <a:solidFill>
                                          <a:schemeClr val="bg1"/>
                                        </a:solidFill>
                                        <a:latin typeface="Cambria Math" panose="02040503050406030204" pitchFamily="18" charset="0"/>
                                      </a:rPr>
                                    </m:ctrlPr>
                                  </m:radPr>
                                  <m:deg/>
                                  <m:e>
                                    <m:r>
                                      <a:rPr lang="en-US" altLang="en-US" sz="900" b="1" i="1" smtClean="0">
                                        <a:solidFill>
                                          <a:schemeClr val="bg1"/>
                                        </a:solidFill>
                                        <a:latin typeface="Cambria Math" panose="02040503050406030204" pitchFamily="18" charset="0"/>
                                      </a:rPr>
                                      <m:t>𝒏</m:t>
                                    </m:r>
                                  </m:e>
                                </m:rad>
                                <m:r>
                                  <a:rPr lang="en-US" altLang="en-US" sz="900" b="1" i="1" smtClean="0">
                                    <a:solidFill>
                                      <a:schemeClr val="bg1"/>
                                    </a:solidFill>
                                    <a:latin typeface="Cambria Math" panose="02040503050406030204" pitchFamily="18" charset="0"/>
                                  </a:rPr>
                                  <m:t>−</m:t>
                                </m:r>
                                <m:r>
                                  <a:rPr lang="en-US" altLang="en-US" sz="900" b="1" i="1" smtClean="0">
                                    <a:solidFill>
                                      <a:schemeClr val="bg1"/>
                                    </a:solidFill>
                                    <a:latin typeface="Cambria Math" panose="02040503050406030204" pitchFamily="18" charset="0"/>
                                  </a:rPr>
                                  <m:t>𝟏</m:t>
                                </m:r>
                              </m:oMath>
                            </m:oMathPara>
                          </a14:m>
                          <a:endParaRPr lang="en-US" altLang="en-US" sz="900" dirty="0">
                            <a:solidFill>
                              <a:schemeClr val="bg1"/>
                            </a:solidFill>
                          </a:endParaRPr>
                        </a:p>
                        <a:p>
                          <a:endParaRPr lang="en-US" altLang="en-US" sz="900"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8"/>
                      </a:ext>
                    </a:extLst>
                  </a:tr>
                  <a:tr h="548640">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i="1" smtClean="0">
                                        <a:solidFill>
                                          <a:schemeClr val="bg1"/>
                                        </a:solidFill>
                                        <a:latin typeface="Cambria Math" panose="02040503050406030204" pitchFamily="18" charset="0"/>
                                      </a:rPr>
                                    </m:ctrlPr>
                                  </m:radPr>
                                  <m:deg/>
                                  <m:e>
                                    <m:r>
                                      <a:rPr lang="en-US" altLang="en-US" b="1" i="1" smtClean="0">
                                        <a:solidFill>
                                          <a:schemeClr val="bg1"/>
                                        </a:solidFill>
                                        <a:latin typeface="Cambria Math" panose="02040503050406030204" pitchFamily="18" charset="0"/>
                                      </a:rPr>
                                      <m:t>𝒏</m:t>
                                    </m:r>
                                  </m:e>
                                </m:rad>
                              </m:oMath>
                            </m:oMathPara>
                          </a14:m>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mc:Choice>
        <mc:Fallback xmlns="">
          <p:graphicFrame>
            <p:nvGraphicFramePr>
              <p:cNvPr id="17" name="표 16"/>
              <p:cNvGraphicFramePr>
                <a:graphicFrameLocks noGrp="1"/>
              </p:cNvGraphicFramePr>
              <p:nvPr/>
            </p:nvGraphicFramePr>
            <p:xfrm>
              <a:off x="6122178" y="685799"/>
              <a:ext cx="5436380" cy="5486400"/>
            </p:xfrm>
            <a:graphic>
              <a:graphicData uri="http://schemas.openxmlformats.org/drawingml/2006/table">
                <a:tbl>
                  <a:tblPr firstRow="1" bandRow="1">
                    <a:tableStyleId>{5C22544A-7EE6-4342-B048-85BDC9FD1C3A}</a:tableStyleId>
                  </a:tblPr>
                  <a:tblGrid>
                    <a:gridCol w="543638"/>
                    <a:gridCol w="543638"/>
                    <a:gridCol w="543638"/>
                    <a:gridCol w="543638"/>
                    <a:gridCol w="543638"/>
                    <a:gridCol w="543638"/>
                    <a:gridCol w="543638"/>
                    <a:gridCol w="543638"/>
                    <a:gridCol w="543638"/>
                    <a:gridCol w="543638"/>
                  </a:tblGrid>
                  <a:tr h="548640">
                    <a:tc>
                      <a:txBody>
                        <a:bodyPr/>
                        <a:lstStyle/>
                        <a:p>
                          <a:r>
                            <a:rPr lang="en-US" altLang="en-US" dirty="0">
                              <a:solidFill>
                                <a:schemeClr val="bg1"/>
                              </a:solidFill>
                            </a:rPr>
                            <a:t>1</a:t>
                          </a:r>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30000"/>
                          </a:srgbClr>
                        </a:solidFill>
                      </a:tcPr>
                    </a:tc>
                    <a:tc>
                      <a:txBody>
                        <a:bodyPr/>
                        <a:lstStyle/>
                        <a:p>
                          <a:r>
                            <a:rPr lang="en-US" altLang="en-US" dirty="0"/>
                            <a:t>2</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r>
                            <a:rPr lang="en-US" altLang="en-US" dirty="0"/>
                            <a:t>3</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r>
                            <a:rPr lang="en-US" altLang="en-US" dirty="0"/>
                            <a:t>4</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mc:Fallback>
      </mc:AlternateContent>
      <p:sp>
        <p:nvSpPr>
          <p:cNvPr id="18" name="오른쪽 중괄호[R] 17"/>
          <p:cNvSpPr/>
          <p:nvPr/>
        </p:nvSpPr>
        <p:spPr>
          <a:xfrm rot="16200000">
            <a:off x="8694259" y="-2214979"/>
            <a:ext cx="276176" cy="5436380"/>
          </a:xfrm>
          <a:prstGeom prst="rightBrace">
            <a:avLst>
              <a:gd name="adj1" fmla="val 16444"/>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p:sp>
        <p:nvSpPr>
          <p:cNvPr id="19" name="오른쪽 중괄호[R] 18"/>
          <p:cNvSpPr/>
          <p:nvPr/>
        </p:nvSpPr>
        <p:spPr>
          <a:xfrm rot="10800000">
            <a:off x="5703077" y="761999"/>
            <a:ext cx="280197" cy="5410200"/>
          </a:xfrm>
          <a:prstGeom prst="rightBrace">
            <a:avLst>
              <a:gd name="adj1" fmla="val 24285"/>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mc:AlternateContent xmlns:mc="http://schemas.openxmlformats.org/markup-compatibility/2006" xmlns:a14="http://schemas.microsoft.com/office/drawing/2010/main">
        <mc:Choice Requires="a14">
          <p:sp>
            <p:nvSpPr>
              <p:cNvPr id="20" name="TextBox 19"/>
              <p:cNvSpPr txBox="1"/>
              <p:nvPr/>
            </p:nvSpPr>
            <p:spPr>
              <a:xfrm>
                <a:off x="8458200" y="28319"/>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458200" y="28319"/>
                <a:ext cx="685800" cy="400110"/>
              </a:xfrm>
              <a:prstGeom prst="rect">
                <a:avLst/>
              </a:prstGeom>
              <a:blipFill rotWithShape="1">
                <a:blip r:embed="rId5"/>
                <a:stretch>
                  <a:fillRect t="-95"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110035" y="3363362"/>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110035" y="3363362"/>
                <a:ext cx="685800" cy="400110"/>
              </a:xfrm>
              <a:prstGeom prst="rect">
                <a:avLst/>
              </a:prstGeom>
              <a:blipFill rotWithShape="1">
                <a:blip r:embed="rId5"/>
                <a:stretch>
                  <a:fillRect l="-28" t="-100" r="28" b="115"/>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5865EF9-F057-A0EB-1379-DDACF65D32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2783" y="1600058"/>
            <a:ext cx="5093432" cy="5030808"/>
          </a:xfrm>
          <a:prstGeom prst="rect">
            <a:avLst/>
          </a:prstGeom>
        </p:spPr>
      </p:pic>
      <p:sp>
        <p:nvSpPr>
          <p:cNvPr id="2" name="标题 1"/>
          <p:cNvSpPr>
            <a:spLocks noGrp="1"/>
          </p:cNvSpPr>
          <p:nvPr>
            <p:ph type="title"/>
          </p:nvPr>
        </p:nvSpPr>
        <p:spPr/>
        <p:txBody>
          <a:bodyPr/>
          <a:lstStyle/>
          <a:p>
            <a:r>
              <a:rPr lang="en-US" altLang="zh-CN" dirty="0"/>
              <a:t>Key idea</a:t>
            </a:r>
            <a:endParaRPr lang="zh-CN" altLang="en-US" dirty="0"/>
          </a:p>
        </p:txBody>
      </p:sp>
      <p:sp>
        <p:nvSpPr>
          <p:cNvPr id="3" name="内容占位符 2"/>
          <p:cNvSpPr>
            <a:spLocks noGrp="1"/>
          </p:cNvSpPr>
          <p:nvPr>
            <p:ph idx="1"/>
          </p:nvPr>
        </p:nvSpPr>
        <p:spPr>
          <a:xfrm>
            <a:off x="990600" y="1524000"/>
            <a:ext cx="8362950" cy="4572001"/>
          </a:xfrm>
        </p:spPr>
        <p:txBody>
          <a:bodyPr/>
          <a:lstStyle/>
          <a:p>
            <a:r>
              <a:rPr lang="en-US" altLang="zh-CN" sz="2000" dirty="0">
                <a:ea typeface="宋体" panose="02010600030101010101" pitchFamily="2" charset="-122"/>
              </a:rPr>
              <a:t>Changing the algorithm is not our Goal.</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r>
              <a:rPr lang="en-US" altLang="zh-CN" sz="2000" b="1" i="1" dirty="0">
                <a:ea typeface="宋体" panose="02010600030101010101" pitchFamily="2" charset="-122"/>
              </a:rPr>
              <a:t>N threads responsible for each block</a:t>
            </a:r>
          </a:p>
          <a:p>
            <a:pPr lvl="1"/>
            <a:r>
              <a:rPr lang="en-US" altLang="zh-CN" sz="1600" b="1" i="1" dirty="0" err="1">
                <a:ea typeface="宋体" panose="02010600030101010101" pitchFamily="2" charset="-122"/>
              </a:rPr>
              <a:t>BlockSize</a:t>
            </a:r>
            <a:r>
              <a:rPr lang="en-US" altLang="zh-CN" sz="1600" b="1" i="1" dirty="0">
                <a:ea typeface="宋体" panose="02010600030101010101" pitchFamily="2" charset="-122"/>
              </a:rPr>
              <a:t> = No. of Pixel / No. of Threads</a:t>
            </a:r>
            <a:endParaRPr lang="en-US" altLang="zh-CN" sz="1600" b="1" dirty="0">
              <a:ea typeface="宋体" panose="02010600030101010101" pitchFamily="2" charset="-122"/>
            </a:endParaRPr>
          </a:p>
        </p:txBody>
      </p:sp>
      <p:graphicFrame>
        <p:nvGraphicFramePr>
          <p:cNvPr id="7" name="표 6"/>
          <p:cNvGraphicFramePr>
            <a:graphicFrameLocks noGrp="1"/>
          </p:cNvGraphicFramePr>
          <p:nvPr/>
        </p:nvGraphicFramePr>
        <p:xfrm>
          <a:off x="6242783" y="1619168"/>
          <a:ext cx="5093430" cy="5011700"/>
        </p:xfrm>
        <a:graphic>
          <a:graphicData uri="http://schemas.openxmlformats.org/drawingml/2006/table">
            <a:tbl>
              <a:tblPr firstRow="1" bandRow="1">
                <a:tableStyleId>{5C22544A-7EE6-4342-B048-85BDC9FD1C3A}</a:tableStyleId>
              </a:tblPr>
              <a:tblGrid>
                <a:gridCol w="509343">
                  <a:extLst>
                    <a:ext uri="{9D8B030D-6E8A-4147-A177-3AD203B41FA5}">
                      <a16:colId xmlns:a16="http://schemas.microsoft.com/office/drawing/2014/main" val="20000"/>
                    </a:ext>
                  </a:extLst>
                </a:gridCol>
                <a:gridCol w="509343">
                  <a:extLst>
                    <a:ext uri="{9D8B030D-6E8A-4147-A177-3AD203B41FA5}">
                      <a16:colId xmlns:a16="http://schemas.microsoft.com/office/drawing/2014/main" val="20001"/>
                    </a:ext>
                  </a:extLst>
                </a:gridCol>
                <a:gridCol w="509343">
                  <a:extLst>
                    <a:ext uri="{9D8B030D-6E8A-4147-A177-3AD203B41FA5}">
                      <a16:colId xmlns:a16="http://schemas.microsoft.com/office/drawing/2014/main" val="20002"/>
                    </a:ext>
                  </a:extLst>
                </a:gridCol>
                <a:gridCol w="509343">
                  <a:extLst>
                    <a:ext uri="{9D8B030D-6E8A-4147-A177-3AD203B41FA5}">
                      <a16:colId xmlns:a16="http://schemas.microsoft.com/office/drawing/2014/main" val="20003"/>
                    </a:ext>
                  </a:extLst>
                </a:gridCol>
                <a:gridCol w="509343">
                  <a:extLst>
                    <a:ext uri="{9D8B030D-6E8A-4147-A177-3AD203B41FA5}">
                      <a16:colId xmlns:a16="http://schemas.microsoft.com/office/drawing/2014/main" val="20004"/>
                    </a:ext>
                  </a:extLst>
                </a:gridCol>
                <a:gridCol w="509343">
                  <a:extLst>
                    <a:ext uri="{9D8B030D-6E8A-4147-A177-3AD203B41FA5}">
                      <a16:colId xmlns:a16="http://schemas.microsoft.com/office/drawing/2014/main" val="20005"/>
                    </a:ext>
                  </a:extLst>
                </a:gridCol>
                <a:gridCol w="509343">
                  <a:extLst>
                    <a:ext uri="{9D8B030D-6E8A-4147-A177-3AD203B41FA5}">
                      <a16:colId xmlns:a16="http://schemas.microsoft.com/office/drawing/2014/main" val="20006"/>
                    </a:ext>
                  </a:extLst>
                </a:gridCol>
                <a:gridCol w="509343">
                  <a:extLst>
                    <a:ext uri="{9D8B030D-6E8A-4147-A177-3AD203B41FA5}">
                      <a16:colId xmlns:a16="http://schemas.microsoft.com/office/drawing/2014/main" val="20007"/>
                    </a:ext>
                  </a:extLst>
                </a:gridCol>
                <a:gridCol w="509343">
                  <a:extLst>
                    <a:ext uri="{9D8B030D-6E8A-4147-A177-3AD203B41FA5}">
                      <a16:colId xmlns:a16="http://schemas.microsoft.com/office/drawing/2014/main" val="20008"/>
                    </a:ext>
                  </a:extLst>
                </a:gridCol>
                <a:gridCol w="509343">
                  <a:extLst>
                    <a:ext uri="{9D8B030D-6E8A-4147-A177-3AD203B41FA5}">
                      <a16:colId xmlns:a16="http://schemas.microsoft.com/office/drawing/2014/main" val="20009"/>
                    </a:ext>
                  </a:extLst>
                </a:gridCol>
              </a:tblGrid>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501170">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8" name="오른쪽 중괄호[R] 7"/>
          <p:cNvSpPr/>
          <p:nvPr/>
        </p:nvSpPr>
        <p:spPr>
          <a:xfrm rot="16200000">
            <a:off x="8559321" y="-1173539"/>
            <a:ext cx="460355" cy="5093431"/>
          </a:xfrm>
          <a:prstGeom prst="rightBrace">
            <a:avLst>
              <a:gd name="adj1" fmla="val 16444"/>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p:sp>
        <p:nvSpPr>
          <p:cNvPr id="9" name="오른쪽 중괄호[R] 8"/>
          <p:cNvSpPr/>
          <p:nvPr/>
        </p:nvSpPr>
        <p:spPr>
          <a:xfrm rot="10800000">
            <a:off x="5729662" y="1636752"/>
            <a:ext cx="460355" cy="4994113"/>
          </a:xfrm>
          <a:prstGeom prst="rightBrace">
            <a:avLst>
              <a:gd name="adj1" fmla="val 24285"/>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mc:AlternateContent xmlns:mc="http://schemas.openxmlformats.org/markup-compatibility/2006" xmlns:a14="http://schemas.microsoft.com/office/drawing/2010/main">
        <mc:Choice Requires="a14">
          <p:sp>
            <p:nvSpPr>
              <p:cNvPr id="10" name="TextBox 9"/>
              <p:cNvSpPr txBox="1"/>
              <p:nvPr/>
            </p:nvSpPr>
            <p:spPr>
              <a:xfrm>
                <a:off x="8382000" y="827851"/>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382000" y="827851"/>
                <a:ext cx="685800" cy="400110"/>
              </a:xfrm>
              <a:prstGeom prst="rect">
                <a:avLst/>
              </a:prstGeom>
              <a:blipFill>
                <a:blip r:embed="rId4"/>
                <a:stretch>
                  <a:fillRect/>
                </a:stretch>
              </a:blipFill>
            </p:spPr>
            <p:txBody>
              <a:bodyPr/>
              <a:lstStyle/>
              <a:p>
                <a:r>
                  <a:rPr lang="ko-US"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87700" y="3960722"/>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187700" y="3960722"/>
                <a:ext cx="685800" cy="400110"/>
              </a:xfrm>
              <a:prstGeom prst="rect">
                <a:avLst/>
              </a:prstGeom>
              <a:blipFill>
                <a:blip r:embed="rId5"/>
                <a:stretch>
                  <a:fillRect/>
                </a:stretch>
              </a:blipFill>
            </p:spPr>
            <p:txBody>
              <a:bodyPr/>
              <a:lstStyle/>
              <a:p>
                <a:r>
                  <a:rPr lang="ko-US"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Challenge: Loading the scene</a:t>
            </a:r>
            <a:endParaRPr/>
          </a:p>
        </p:txBody>
      </p:sp>
      <p:sp>
        <p:nvSpPr>
          <p:cNvPr id="193" name="Google Shape;193;p9"/>
          <p:cNvSpPr txBox="1">
            <a:spLocks noGrp="1"/>
          </p:cNvSpPr>
          <p:nvPr>
            <p:ph type="body" idx="1"/>
          </p:nvPr>
        </p:nvSpPr>
        <p:spPr>
          <a:xfrm>
            <a:off x="705163" y="1818425"/>
            <a:ext cx="8363100" cy="45720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Vertices</a:t>
            </a:r>
            <a:endParaRPr dirty="0"/>
          </a:p>
          <a:p>
            <a:pPr marL="228600" lvl="0" indent="-228600" algn="l" rtl="0">
              <a:lnSpc>
                <a:spcPct val="90000"/>
              </a:lnSpc>
              <a:spcBef>
                <a:spcPts val="1000"/>
              </a:spcBef>
              <a:spcAft>
                <a:spcPts val="0"/>
              </a:spcAft>
              <a:buClr>
                <a:schemeClr val="dk1"/>
              </a:buClr>
              <a:buSzPts val="2000"/>
              <a:buChar char="•"/>
            </a:pPr>
            <a:r>
              <a:rPr lang="en-US" sz="2000" dirty="0"/>
              <a:t>Meshes</a:t>
            </a:r>
            <a:endParaRPr dirty="0"/>
          </a:p>
          <a:p>
            <a:pPr marL="228600" lvl="0" indent="-228600" algn="l" rtl="0">
              <a:lnSpc>
                <a:spcPct val="90000"/>
              </a:lnSpc>
              <a:spcBef>
                <a:spcPts val="1000"/>
              </a:spcBef>
              <a:spcAft>
                <a:spcPts val="0"/>
              </a:spcAft>
              <a:buClr>
                <a:schemeClr val="dk1"/>
              </a:buClr>
              <a:buSzPts val="2000"/>
              <a:buChar char="•"/>
            </a:pPr>
            <a:r>
              <a:rPr lang="en-US" sz="2000" dirty="0"/>
              <a:t>Triangles</a:t>
            </a:r>
            <a:endParaRPr dirty="0"/>
          </a:p>
          <a:p>
            <a:pPr marL="228600" lvl="0" indent="-228600" algn="l" rtl="0">
              <a:lnSpc>
                <a:spcPct val="90000"/>
              </a:lnSpc>
              <a:spcBef>
                <a:spcPts val="1000"/>
              </a:spcBef>
              <a:spcAft>
                <a:spcPts val="0"/>
              </a:spcAft>
              <a:buClr>
                <a:schemeClr val="dk1"/>
              </a:buClr>
              <a:buSzPts val="2000"/>
              <a:buChar char="•"/>
            </a:pPr>
            <a:r>
              <a:rPr lang="en-US" sz="2000" dirty="0"/>
              <a:t>Materials</a:t>
            </a:r>
            <a:endParaRPr dirty="0"/>
          </a:p>
          <a:p>
            <a:pPr marL="228600" lvl="0" indent="-228600" algn="l" rtl="0">
              <a:lnSpc>
                <a:spcPct val="90000"/>
              </a:lnSpc>
              <a:spcBef>
                <a:spcPts val="1000"/>
              </a:spcBef>
              <a:spcAft>
                <a:spcPts val="0"/>
              </a:spcAft>
              <a:buClr>
                <a:schemeClr val="dk1"/>
              </a:buClr>
              <a:buSzPts val="2000"/>
              <a:buChar char="•"/>
            </a:pPr>
            <a:r>
              <a:rPr lang="en-US" sz="2000" dirty="0"/>
              <a:t>Textures</a:t>
            </a:r>
            <a:endParaRPr dirty="0"/>
          </a:p>
          <a:p>
            <a:pPr marL="228600" lvl="0" indent="-228600" algn="l" rtl="0">
              <a:lnSpc>
                <a:spcPct val="90000"/>
              </a:lnSpc>
              <a:spcBef>
                <a:spcPts val="1000"/>
              </a:spcBef>
              <a:spcAft>
                <a:spcPts val="0"/>
              </a:spcAft>
              <a:buClr>
                <a:schemeClr val="dk1"/>
              </a:buClr>
              <a:buSzPts val="2000"/>
              <a:buChar char="•"/>
            </a:pPr>
            <a:r>
              <a:rPr lang="en-US" sz="2000" dirty="0"/>
              <a:t>Positions</a:t>
            </a:r>
            <a:endParaRPr dirty="0"/>
          </a:p>
          <a:p>
            <a:pPr marL="228600" lvl="0" indent="-228600" algn="l" rtl="0">
              <a:lnSpc>
                <a:spcPct val="90000"/>
              </a:lnSpc>
              <a:spcBef>
                <a:spcPts val="1000"/>
              </a:spcBef>
              <a:spcAft>
                <a:spcPts val="0"/>
              </a:spcAft>
              <a:buClr>
                <a:schemeClr val="dk1"/>
              </a:buClr>
              <a:buSzPts val="2000"/>
              <a:buChar char="•"/>
            </a:pPr>
            <a:r>
              <a:rPr lang="en-US" sz="2000" dirty="0"/>
              <a:t>Rotations</a:t>
            </a:r>
            <a:endParaRPr dirty="0"/>
          </a:p>
          <a:p>
            <a:pPr marL="228600" lvl="0" indent="-228600" algn="l" rtl="0">
              <a:lnSpc>
                <a:spcPct val="90000"/>
              </a:lnSpc>
              <a:spcBef>
                <a:spcPts val="1000"/>
              </a:spcBef>
              <a:spcAft>
                <a:spcPts val="0"/>
              </a:spcAft>
              <a:buClr>
                <a:schemeClr val="dk1"/>
              </a:buClr>
              <a:buSzPts val="2000"/>
              <a:buChar char="•"/>
            </a:pPr>
            <a:r>
              <a:rPr lang="en-US" sz="2000" dirty="0"/>
              <a:t>...</a:t>
            </a:r>
            <a:br>
              <a:rPr lang="en-US" sz="2000" dirty="0"/>
            </a:br>
            <a:endParaRPr sz="2000" dirty="0"/>
          </a:p>
          <a:p>
            <a:pPr marL="228600" lvl="0" indent="-101600" algn="l" rtl="0">
              <a:lnSpc>
                <a:spcPct val="90000"/>
              </a:lnSpc>
              <a:spcBef>
                <a:spcPts val="1000"/>
              </a:spcBef>
              <a:spcAft>
                <a:spcPts val="0"/>
              </a:spcAft>
              <a:buClr>
                <a:schemeClr val="dk1"/>
              </a:buClr>
              <a:buSzPts val="2000"/>
              <a:buNone/>
            </a:pPr>
            <a:endParaRPr sz="2000" b="1" i="1" dirty="0"/>
          </a:p>
          <a:p>
            <a:pPr marL="228600" lvl="0" indent="-127000" algn="l" rtl="0">
              <a:lnSpc>
                <a:spcPct val="90000"/>
              </a:lnSpc>
              <a:spcBef>
                <a:spcPts val="1000"/>
              </a:spcBef>
              <a:spcAft>
                <a:spcPts val="0"/>
              </a:spcAft>
              <a:buClr>
                <a:schemeClr val="dk1"/>
              </a:buClr>
              <a:buSzPts val="1600"/>
              <a:buNone/>
            </a:pPr>
            <a:endParaRPr sz="1600" b="1" dirty="0"/>
          </a:p>
        </p:txBody>
      </p:sp>
      <p:pic>
        <p:nvPicPr>
          <p:cNvPr id="194" name="Google Shape;194;p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77163" y="1955585"/>
            <a:ext cx="2243455" cy="3659506"/>
          </a:xfrm>
          <a:prstGeom prst="rect">
            <a:avLst/>
          </a:prstGeom>
          <a:noFill/>
          <a:ln>
            <a:noFill/>
          </a:ln>
        </p:spPr>
      </p:pic>
      <p:sp>
        <p:nvSpPr>
          <p:cNvPr id="195" name="Google Shape;195;p9"/>
          <p:cNvSpPr/>
          <p:nvPr/>
        </p:nvSpPr>
        <p:spPr>
          <a:xfrm>
            <a:off x="4210363" y="3342425"/>
            <a:ext cx="1012200" cy="304800"/>
          </a:xfrm>
          <a:prstGeom prst="rightArrow">
            <a:avLst>
              <a:gd name="adj1" fmla="val 39583"/>
              <a:gd name="adj2" fmla="val 132291"/>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6" name="Google Shape;196;p9"/>
          <p:cNvPicPr preferRelativeResize="0"/>
          <p:nvPr/>
        </p:nvPicPr>
        <p:blipFill rotWithShape="1">
          <a:blip r:embed="rId4">
            <a:alphaModFix/>
          </a:blip>
          <a:srcRect/>
          <a:stretch/>
        </p:blipFill>
        <p:spPr>
          <a:xfrm>
            <a:off x="2381563" y="1666025"/>
            <a:ext cx="1694815" cy="3949065"/>
          </a:xfrm>
          <a:prstGeom prst="rect">
            <a:avLst/>
          </a:prstGeom>
          <a:noFill/>
          <a:ln>
            <a:noFill/>
          </a:ln>
        </p:spPr>
      </p:pic>
      <p:pic>
        <p:nvPicPr>
          <p:cNvPr id="197" name="Google Shape;197;p9"/>
          <p:cNvPicPr preferRelativeResize="0"/>
          <p:nvPr/>
        </p:nvPicPr>
        <p:blipFill rotWithShape="1">
          <a:blip r:embed="rId5">
            <a:alphaModFix/>
          </a:blip>
          <a:srcRect/>
          <a:stretch/>
        </p:blipFill>
        <p:spPr>
          <a:xfrm>
            <a:off x="8553763" y="1380910"/>
            <a:ext cx="2933065" cy="4519931"/>
          </a:xfrm>
          <a:prstGeom prst="rect">
            <a:avLst/>
          </a:prstGeom>
          <a:noFill/>
          <a:ln>
            <a:noFill/>
          </a:ln>
        </p:spPr>
      </p:pic>
      <p:sp>
        <p:nvSpPr>
          <p:cNvPr id="198" name="Google Shape;198;p9"/>
          <p:cNvSpPr/>
          <p:nvPr/>
        </p:nvSpPr>
        <p:spPr>
          <a:xfrm>
            <a:off x="7563163" y="3342425"/>
            <a:ext cx="1012200" cy="304800"/>
          </a:xfrm>
          <a:prstGeom prst="rightArrow">
            <a:avLst>
              <a:gd name="adj1" fmla="val 39583"/>
              <a:gd name="adj2" fmla="val 132291"/>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332</TotalTime>
  <Words>2263</Words>
  <Application>Microsoft Macintosh PowerPoint</Application>
  <PresentationFormat>와이드스크린</PresentationFormat>
  <Paragraphs>289</Paragraphs>
  <Slides>36</Slides>
  <Notes>36</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36</vt:i4>
      </vt:variant>
    </vt:vector>
  </HeadingPairs>
  <TitlesOfParts>
    <vt:vector size="46" baseType="lpstr">
      <vt:lpstr>Times New Roman</vt:lpstr>
      <vt:lpstr>Inter</vt:lpstr>
      <vt:lpstr>Söhne</vt:lpstr>
      <vt:lpstr>Calibri</vt:lpstr>
      <vt:lpstr>Cambria Math</vt:lpstr>
      <vt:lpstr>Quattrocento Sans</vt:lpstr>
      <vt:lpstr>noto</vt:lpstr>
      <vt:lpstr>Arial</vt:lpstr>
      <vt:lpstr>Theme1</vt:lpstr>
      <vt:lpstr>Office Theme</vt:lpstr>
      <vt:lpstr>PowerPoint 프레젠테이션</vt:lpstr>
      <vt:lpstr>Outline</vt:lpstr>
      <vt:lpstr>Introduction: Computer Graphics</vt:lpstr>
      <vt:lpstr>“Path Tracing” for realistic rendering</vt:lpstr>
      <vt:lpstr>“Path Tracing” for realistic rendering</vt:lpstr>
      <vt:lpstr>Hypothesis</vt:lpstr>
      <vt:lpstr>Key idea</vt:lpstr>
      <vt:lpstr>Key idea</vt:lpstr>
      <vt:lpstr>Challenge: Loading the scene</vt:lpstr>
      <vt:lpstr>Challenge: Algorithm</vt:lpstr>
      <vt:lpstr>Challenge: Parallelization</vt:lpstr>
      <vt:lpstr>Implementation (for each pixel, each ray)</vt:lpstr>
      <vt:lpstr>Correctness check</vt:lpstr>
      <vt:lpstr>Implementation (OpenMP)</vt:lpstr>
      <vt:lpstr>Implementation (CUDA)</vt:lpstr>
      <vt:lpstr>Experimental Setup</vt:lpstr>
      <vt:lpstr>Performance analysis:</vt:lpstr>
      <vt:lpstr>Performance analysis:</vt:lpstr>
      <vt:lpstr>Performance analysis: Roofline Model</vt:lpstr>
      <vt:lpstr>Performance analysis: Cache</vt:lpstr>
      <vt:lpstr>Performance analysis:</vt:lpstr>
      <vt:lpstr>Performance analysis:</vt:lpstr>
      <vt:lpstr>Experimental Setup (openMP)</vt:lpstr>
      <vt:lpstr>Experimental Results</vt:lpstr>
      <vt:lpstr>Experimental Results (256 x 256)</vt:lpstr>
      <vt:lpstr>Experimental Results (512 x 512)</vt:lpstr>
      <vt:lpstr>Experimental Results (1024 x 1024)</vt:lpstr>
      <vt:lpstr>Experimental Results (CUDA)</vt:lpstr>
      <vt:lpstr>Experimental Results (256 x 256)</vt:lpstr>
      <vt:lpstr>Experimental Results (512 x 512)</vt:lpstr>
      <vt:lpstr>Experimental Results (1024 x 1024)</vt:lpstr>
      <vt:lpstr>More optimization!</vt:lpstr>
      <vt:lpstr>Conclusion</vt:lpstr>
      <vt:lpstr>References</vt:lpstr>
      <vt:lpstr>Showcase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Kyuhyeon Nam</dc:creator>
  <cp:lastModifiedBy>Kyuhyeon Nam</cp:lastModifiedBy>
  <cp:revision>23</cp:revision>
  <dcterms:created xsi:type="dcterms:W3CDTF">2013-10-15T21:52:00Z</dcterms:created>
  <dcterms:modified xsi:type="dcterms:W3CDTF">2023-11-28T16:28:31Z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35946044F70B4BE9B9454D8C24115D1A_12</vt:lpwstr>
  </property>
  <property fmtid="{D5CDD505-2E9C-101B-9397-08002B2CF9AE}" pid="3" name="KSOProductBuildVer">
    <vt:lpwstr>2052-12.1.0.15712</vt:lpwstr>
  </property>
</Properties>
</file>